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  <p:sldMasterId id="2147483803" r:id="rId2"/>
  </p:sldMasterIdLst>
  <p:sldIdLst>
    <p:sldId id="256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306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5" r:id="rId5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29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832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18330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18330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8330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0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330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33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2A4D62FF-6BE1-4EB2-907D-C2F34716CF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5A30E-AA4F-4F85-BD68-459C074EC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07135-3D38-49E2-A974-5BCC459D2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62FF-6BE1-4EB2-907D-C2F34716C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3A0E-DEF1-49EE-9AF5-EF01A8505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CB3F-AC8C-45CB-ABCB-205DE0BC2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F5DE-7FAE-449D-A287-F1DAC4A4A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CAC7D-F3F2-4FB1-9A96-908259348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E691-0CE7-4418-BD60-DE6107CBD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AF-8503-4C18-BD5D-C003D3660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1EAB-7615-4CF1-A818-432B29B00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33A0E-DEF1-49EE-9AF5-EF01A8505F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9F0E-FD60-4B55-89B6-750B1E5F5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A30E-AA4F-4F85-BD68-459C074EC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7135-3D38-49E2-A974-5BCC459D2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5CB3F-AC8C-45CB-ABCB-205DE0BC24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DF5DE-7FAE-449D-A287-F1DAC4A4A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CAC7D-F3F2-4FB1-9A96-908259348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DE691-0CE7-4418-BD60-DE6107CBDE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4AAF-8503-4C18-BD5D-C003D3660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A1EAB-7615-4CF1-A818-432B29B00A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19F0E-FD60-4B55-89B6-750B1E5F5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2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8227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8227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93BF1ACE-65A1-49A3-9332-8A6890D10C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F1ACE-65A1-49A3-9332-8A6890D10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500034" y="785794"/>
            <a:ext cx="8229600" cy="1905000"/>
          </a:xfrm>
        </p:spPr>
        <p:txBody>
          <a:bodyPr/>
          <a:lstStyle/>
          <a:p>
            <a:r>
              <a:rPr lang="sr-Cyrl-CS" sz="3200" b="0" dirty="0"/>
              <a:t>Проф. др Крстивоје </a:t>
            </a:r>
            <a:r>
              <a:rPr lang="sr-Cyrl-CS" sz="3200" b="0" dirty="0" smtClean="0"/>
              <a:t>Шпијуновић</a:t>
            </a:r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sr-Cyrl-RS" sz="3200" b="0" dirty="0" smtClean="0"/>
              <a:t>Универзитет у Крагујевцу</a:t>
            </a:r>
            <a:r>
              <a:rPr lang="sr-Cyrl-CS" sz="3200" b="0" dirty="0"/>
              <a:t/>
            </a:r>
            <a:br>
              <a:rPr lang="sr-Cyrl-CS" sz="3200" b="0" dirty="0"/>
            </a:br>
            <a:r>
              <a:rPr lang="sr-Cyrl-CS" sz="3200" b="0" dirty="0"/>
              <a:t>Учитељски факултет у Ужицу</a:t>
            </a:r>
            <a:endParaRPr lang="en-US" sz="3200" b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2857496"/>
            <a:ext cx="8177240" cy="2033592"/>
          </a:xfrm>
        </p:spPr>
        <p:txBody>
          <a:bodyPr/>
          <a:lstStyle/>
          <a:p>
            <a:pPr algn="ctr"/>
            <a:r>
              <a:rPr lang="sr-Cyrl-CS" sz="4000" b="1" dirty="0" smtClean="0"/>
              <a:t>САВРЕМЕНЕ ТЕНДЕНЦИЈЕ </a:t>
            </a:r>
          </a:p>
          <a:p>
            <a:pPr algn="ctr"/>
            <a:r>
              <a:rPr lang="sr-Cyrl-CS" sz="4000" b="1" dirty="0" smtClean="0"/>
              <a:t>У ОРГАНИЗАЦИЈИ НАСТАВЕ </a:t>
            </a:r>
            <a:endParaRPr lang="en-US" sz="4000" dirty="0" smtClean="0"/>
          </a:p>
          <a:p>
            <a:pPr algn="ctr"/>
            <a:r>
              <a:rPr lang="sr-Cyrl-CS" sz="4000" b="1" dirty="0" smtClean="0"/>
              <a:t>У ВИСОКОМ ОБРАЗОВАЊУ</a:t>
            </a:r>
            <a:endParaRPr lang="en-US" sz="4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1. СТУДИЈСКИ ПЛАНОВИ И ПРОГРАМИ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020080" cy="3724275"/>
          </a:xfrm>
        </p:spPr>
        <p:txBody>
          <a:bodyPr/>
          <a:lstStyle/>
          <a:p>
            <a:r>
              <a:rPr lang="sr-Cyrl-CS" dirty="0" smtClean="0"/>
              <a:t>адекватни студијски планови и програми, </a:t>
            </a:r>
          </a:p>
          <a:p>
            <a:r>
              <a:rPr lang="sr-Cyrl-CS" dirty="0" smtClean="0"/>
              <a:t>подређени студентима, а не наставницима,</a:t>
            </a:r>
          </a:p>
          <a:p>
            <a:r>
              <a:rPr lang="sr-Cyrl-CS" dirty="0" smtClean="0"/>
              <a:t> усаглашени са плановима и програмима, сродних институција у окружењу и Европи, </a:t>
            </a:r>
            <a:endParaRPr lang="en-US" dirty="0" smtClean="0"/>
          </a:p>
          <a:p>
            <a:r>
              <a:rPr lang="sr-Cyrl-CS" dirty="0" smtClean="0"/>
              <a:t>одступање од строго прописаних и фиксираних,</a:t>
            </a:r>
          </a:p>
          <a:p>
            <a:r>
              <a:rPr lang="sr-Cyrl-CS" dirty="0" smtClean="0"/>
              <a:t>оквирни и диференцирани програми.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2. ИНТЕГРИСАНОСТ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43248"/>
            <a:ext cx="7693025" cy="2943227"/>
          </a:xfrm>
        </p:spPr>
        <p:txBody>
          <a:bodyPr/>
          <a:lstStyle/>
          <a:p>
            <a:r>
              <a:rPr lang="sr-Cyrl-CS" dirty="0" smtClean="0"/>
              <a:t>Слабост високошколске наставе.</a:t>
            </a:r>
          </a:p>
          <a:p>
            <a:r>
              <a:rPr lang="sr-Cyrl-CS" dirty="0" smtClean="0"/>
              <a:t>Интегрисати процес наставе и процес учења. </a:t>
            </a:r>
            <a:endParaRPr lang="en-US" dirty="0" smtClean="0"/>
          </a:p>
          <a:p>
            <a:r>
              <a:rPr lang="sr-Cyrl-CS" dirty="0" smtClean="0"/>
              <a:t>Гилфордов експеримент са учењем садржаја.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3. ЦИЉ - САДРЖАЈ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стање и тенденције,</a:t>
            </a:r>
          </a:p>
          <a:p>
            <a:r>
              <a:rPr lang="sr-Cyrl-RS" dirty="0" smtClean="0"/>
              <a:t>уопштеност,</a:t>
            </a:r>
          </a:p>
          <a:p>
            <a:r>
              <a:rPr lang="sr-Cyrl-RS" dirty="0" smtClean="0"/>
              <a:t>свестрана развијеност, техничка култура, мишљење, стваралачко мишљење, правилан поглед на свет, књижевно-теоријско мишљење и сл. </a:t>
            </a:r>
          </a:p>
          <a:p>
            <a:r>
              <a:rPr lang="sr-Cyrl-RS" dirty="0" smtClean="0"/>
              <a:t>потреба за конкретизацијом.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СТВАРАЛАЧКО МИШЉЕЊЕ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32" y="2643182"/>
            <a:ext cx="6530993" cy="3443293"/>
          </a:xfrm>
        </p:spPr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оригиналност</a:t>
            </a:r>
            <a:r>
              <a:rPr lang="en-US" dirty="0" smtClean="0"/>
              <a:t>,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флексибилност</a:t>
            </a:r>
            <a:r>
              <a:rPr lang="en-US" dirty="0" smtClean="0"/>
              <a:t>,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флуентност</a:t>
            </a:r>
            <a:r>
              <a:rPr lang="en-US" dirty="0" smtClean="0"/>
              <a:t>,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елаборација</a:t>
            </a:r>
            <a:r>
              <a:rPr lang="en-US" dirty="0" smtClean="0"/>
              <a:t>,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редефиниција</a:t>
            </a:r>
            <a:r>
              <a:rPr lang="en-US" dirty="0" smtClean="0"/>
              <a:t>,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осетљивост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проблеме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ЛОГИЧКО МИШЉЕЊЕ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020080" cy="3724275"/>
          </a:xfrm>
        </p:spPr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логичке</a:t>
            </a:r>
            <a:r>
              <a:rPr lang="en-US" dirty="0" smtClean="0"/>
              <a:t> </a:t>
            </a:r>
            <a:r>
              <a:rPr lang="en-US" dirty="0" err="1" smtClean="0"/>
              <a:t>операције</a:t>
            </a:r>
            <a:r>
              <a:rPr lang="en-US" dirty="0" smtClean="0"/>
              <a:t> (</a:t>
            </a:r>
            <a:r>
              <a:rPr lang="en-US" dirty="0" err="1" smtClean="0"/>
              <a:t>коњукција</a:t>
            </a:r>
            <a:r>
              <a:rPr lang="en-US" dirty="0" smtClean="0"/>
              <a:t>, </a:t>
            </a:r>
            <a:r>
              <a:rPr lang="en-US" dirty="0" err="1" smtClean="0"/>
              <a:t>дисјункција</a:t>
            </a:r>
            <a:r>
              <a:rPr lang="en-US" dirty="0" smtClean="0"/>
              <a:t>, </a:t>
            </a:r>
            <a:r>
              <a:rPr lang="en-US" dirty="0" err="1" smtClean="0"/>
              <a:t>импликација</a:t>
            </a:r>
            <a:r>
              <a:rPr lang="en-US" dirty="0" smtClean="0"/>
              <a:t>, </a:t>
            </a:r>
            <a:r>
              <a:rPr lang="en-US" dirty="0" err="1" smtClean="0"/>
              <a:t>еквиваленција</a:t>
            </a:r>
            <a:r>
              <a:rPr lang="en-US" dirty="0" smtClean="0"/>
              <a:t>,...)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мисаони</a:t>
            </a:r>
            <a:r>
              <a:rPr lang="en-US" dirty="0" smtClean="0"/>
              <a:t> </a:t>
            </a:r>
            <a:r>
              <a:rPr lang="en-US" dirty="0" err="1" smtClean="0"/>
              <a:t>поступци</a:t>
            </a:r>
            <a:r>
              <a:rPr lang="en-US" dirty="0" smtClean="0"/>
              <a:t> (</a:t>
            </a:r>
            <a:r>
              <a:rPr lang="en-US" dirty="0" err="1" smtClean="0"/>
              <a:t>упоређивање</a:t>
            </a:r>
            <a:r>
              <a:rPr lang="en-US" dirty="0" smtClean="0"/>
              <a:t>, </a:t>
            </a:r>
            <a:r>
              <a:rPr lang="en-US" dirty="0" err="1" smtClean="0"/>
              <a:t>класификација</a:t>
            </a:r>
            <a:r>
              <a:rPr lang="en-US" dirty="0" smtClean="0"/>
              <a:t>, </a:t>
            </a:r>
            <a:r>
              <a:rPr lang="en-US" dirty="0" err="1" smtClean="0"/>
              <a:t>апстракција</a:t>
            </a:r>
            <a:r>
              <a:rPr lang="en-US" dirty="0" smtClean="0"/>
              <a:t>, </a:t>
            </a:r>
            <a:r>
              <a:rPr lang="en-US" dirty="0" err="1" smtClean="0"/>
              <a:t>конкретизација</a:t>
            </a:r>
            <a:r>
              <a:rPr lang="en-US" dirty="0" smtClean="0"/>
              <a:t>, </a:t>
            </a:r>
            <a:r>
              <a:rPr lang="en-US" dirty="0" err="1" smtClean="0"/>
              <a:t>специјализација</a:t>
            </a:r>
            <a:r>
              <a:rPr lang="en-US" dirty="0" smtClean="0"/>
              <a:t>, </a:t>
            </a:r>
            <a:r>
              <a:rPr lang="en-US" dirty="0" err="1" smtClean="0"/>
              <a:t>анализа</a:t>
            </a:r>
            <a:r>
              <a:rPr lang="en-US" dirty="0" smtClean="0"/>
              <a:t>, </a:t>
            </a:r>
            <a:r>
              <a:rPr lang="en-US" dirty="0" err="1" smtClean="0"/>
              <a:t>синтеза</a:t>
            </a:r>
            <a:r>
              <a:rPr lang="en-US" dirty="0" smtClean="0"/>
              <a:t>, ....),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закони</a:t>
            </a:r>
            <a:r>
              <a:rPr lang="en-US" dirty="0" smtClean="0"/>
              <a:t> </a:t>
            </a:r>
            <a:r>
              <a:rPr lang="en-US" dirty="0" err="1" smtClean="0"/>
              <a:t>закључивања</a:t>
            </a:r>
            <a:r>
              <a:rPr lang="en-US" dirty="0" smtClean="0"/>
              <a:t> (</a:t>
            </a:r>
            <a:r>
              <a:rPr lang="en-US" dirty="0" err="1" smtClean="0"/>
              <a:t>индукција</a:t>
            </a:r>
            <a:r>
              <a:rPr lang="en-US" dirty="0" smtClean="0"/>
              <a:t>, </a:t>
            </a:r>
            <a:r>
              <a:rPr lang="en-US" dirty="0" err="1" smtClean="0"/>
              <a:t>дедукција</a:t>
            </a:r>
            <a:r>
              <a:rPr lang="en-US" dirty="0" smtClean="0"/>
              <a:t>, </a:t>
            </a:r>
            <a:r>
              <a:rPr lang="en-US" dirty="0" err="1" smtClean="0"/>
              <a:t>аналогија</a:t>
            </a:r>
            <a:r>
              <a:rPr lang="en-US" dirty="0" smtClean="0"/>
              <a:t>, </a:t>
            </a:r>
            <a:r>
              <a:rPr lang="en-US" dirty="0" err="1" smtClean="0"/>
              <a:t>интуиција</a:t>
            </a:r>
            <a:r>
              <a:rPr lang="en-US" dirty="0" smtClean="0"/>
              <a:t>,....).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ТАКСОНОМИЈЕ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28934"/>
            <a:ext cx="8091518" cy="3714776"/>
          </a:xfrm>
        </p:spPr>
        <p:txBody>
          <a:bodyPr/>
          <a:lstStyle/>
          <a:p>
            <a:r>
              <a:rPr lang="en-US" dirty="0" smtClean="0"/>
              <a:t>И. </a:t>
            </a:r>
            <a:r>
              <a:rPr lang="en-US" dirty="0" err="1" smtClean="0"/>
              <a:t>Фурлан</a:t>
            </a:r>
            <a:r>
              <a:rPr lang="sr-Cyrl-RS" dirty="0" smtClean="0"/>
              <a:t> -</a:t>
            </a:r>
            <a:r>
              <a:rPr lang="en-US" dirty="0" smtClean="0"/>
              <a:t> ЗРИСО.</a:t>
            </a:r>
            <a:endParaRPr lang="sr-Cyrl-RS" dirty="0" smtClean="0"/>
          </a:p>
          <a:p>
            <a:r>
              <a:rPr lang="en-US" dirty="0" err="1" smtClean="0"/>
              <a:t>Блумова</a:t>
            </a:r>
            <a:r>
              <a:rPr lang="en-US" dirty="0" smtClean="0"/>
              <a:t> </a:t>
            </a:r>
            <a:r>
              <a:rPr lang="en-US" dirty="0" err="1" smtClean="0"/>
              <a:t>таксономија</a:t>
            </a:r>
            <a:r>
              <a:rPr lang="sr-Cyrl-RS" dirty="0" smtClean="0"/>
              <a:t> (когнитивно, афективно, психомоторно),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У </a:t>
            </a:r>
            <a:r>
              <a:rPr lang="en-US" dirty="0" err="1" smtClean="0"/>
              <a:t>нашој</a:t>
            </a:r>
            <a:r>
              <a:rPr lang="en-US" dirty="0" smtClean="0"/>
              <a:t> </a:t>
            </a:r>
            <a:r>
              <a:rPr lang="en-US" dirty="0" err="1" smtClean="0"/>
              <a:t>пракси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образовни</a:t>
            </a:r>
            <a:r>
              <a:rPr lang="en-US" dirty="0" smtClean="0"/>
              <a:t> (</a:t>
            </a:r>
            <a:r>
              <a:rPr lang="en-US" dirty="0" err="1" smtClean="0"/>
              <a:t>материјални</a:t>
            </a:r>
            <a:r>
              <a:rPr lang="en-US" dirty="0" smtClean="0"/>
              <a:t> и </a:t>
            </a:r>
            <a:r>
              <a:rPr lang="en-US" dirty="0" err="1" smtClean="0"/>
              <a:t>функционални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васпитни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практични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4. ПОЛОЖАЈ НАСТАВНИКА И СТУДЕНАТА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Зависи од теоријских основа наставе и учења.</a:t>
            </a:r>
          </a:p>
          <a:p>
            <a:r>
              <a:rPr lang="sr-Cyrl-RS" dirty="0" smtClean="0"/>
              <a:t>Различите теоријске концепције.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КОГНИТИВИСТИЧКЕ ТЕОРИЈЕ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0306"/>
            <a:ext cx="7948642" cy="3586169"/>
          </a:xfrm>
        </p:spPr>
        <p:txBody>
          <a:bodyPr/>
          <a:lstStyle/>
          <a:p>
            <a:r>
              <a:rPr lang="en-US" dirty="0" smtClean="0"/>
              <a:t>J</a:t>
            </a:r>
            <a:r>
              <a:rPr lang="sr-Cyrl-CS" dirty="0" smtClean="0"/>
              <a:t>. Pi</a:t>
            </a:r>
            <a:r>
              <a:rPr lang="en-US" dirty="0" err="1" smtClean="0"/>
              <a:t>aget</a:t>
            </a:r>
            <a:r>
              <a:rPr lang="sr-Cyrl-CS" dirty="0" smtClean="0"/>
              <a:t>, </a:t>
            </a:r>
            <a:r>
              <a:rPr lang="en-US" dirty="0" smtClean="0"/>
              <a:t>J</a:t>
            </a:r>
            <a:r>
              <a:rPr lang="sr-Cyrl-CS" dirty="0" smtClean="0"/>
              <a:t>. Bruner, </a:t>
            </a:r>
            <a:r>
              <a:rPr lang="en-US" dirty="0" smtClean="0"/>
              <a:t>R</a:t>
            </a:r>
            <a:r>
              <a:rPr lang="sr-Cyrl-CS" dirty="0" smtClean="0"/>
              <a:t>. Ga</a:t>
            </a:r>
            <a:r>
              <a:rPr lang="en-US" dirty="0" smtClean="0"/>
              <a:t>g</a:t>
            </a:r>
            <a:r>
              <a:rPr lang="sr-Cyrl-CS" dirty="0" smtClean="0"/>
              <a:t>ne, </a:t>
            </a:r>
            <a:r>
              <a:rPr lang="en-US" dirty="0" smtClean="0"/>
              <a:t>H</a:t>
            </a:r>
            <a:r>
              <a:rPr lang="sr-Cyrl-CS" dirty="0" smtClean="0"/>
              <a:t>. Klausmeier</a:t>
            </a:r>
          </a:p>
          <a:p>
            <a:pPr>
              <a:buNone/>
            </a:pPr>
            <a:endParaRPr lang="sr-Cyrl-CS" dirty="0" smtClean="0"/>
          </a:p>
          <a:p>
            <a:r>
              <a:rPr lang="sr-Cyrl-CS" dirty="0" smtClean="0"/>
              <a:t> садржаје наставе и учења треба прилагодити индивидуалним могућностима и нивоу когнитивног развоја сваког студента појединачно.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62000"/>
            <a:ext cx="8715404" cy="1143000"/>
          </a:xfrm>
        </p:spPr>
        <p:txBody>
          <a:bodyPr/>
          <a:lstStyle/>
          <a:p>
            <a:r>
              <a:rPr lang="sr-Cyrl-RS" dirty="0" smtClean="0"/>
              <a:t>КОНСТРУКТИВИСТИЧКЕ ТЕОРИЈЕ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0306"/>
            <a:ext cx="7693025" cy="3786214"/>
          </a:xfrm>
        </p:spPr>
        <p:txBody>
          <a:bodyPr/>
          <a:lstStyle/>
          <a:p>
            <a:r>
              <a:rPr lang="en-US" dirty="0" smtClean="0"/>
              <a:t>K</a:t>
            </a:r>
            <a:r>
              <a:rPr lang="sr-Cyrl-CS" dirty="0" smtClean="0"/>
              <a:t>. </a:t>
            </a:r>
            <a:r>
              <a:rPr lang="en-US" dirty="0" smtClean="0"/>
              <a:t>Reich</a:t>
            </a:r>
            <a:r>
              <a:rPr lang="sr-Latn-RS" dirty="0" smtClean="0"/>
              <a:t>, </a:t>
            </a:r>
            <a:r>
              <a:rPr lang="en-US" dirty="0" smtClean="0"/>
              <a:t>D</a:t>
            </a:r>
            <a:r>
              <a:rPr lang="sr-Cyrl-CS" dirty="0" smtClean="0"/>
              <a:t>. </a:t>
            </a:r>
            <a:r>
              <a:rPr lang="en-US" dirty="0" smtClean="0"/>
              <a:t>Kaufman</a:t>
            </a:r>
            <a:r>
              <a:rPr lang="sr-Latn-RS" dirty="0" smtClean="0"/>
              <a:t>, </a:t>
            </a:r>
            <a:r>
              <a:rPr lang="en-US" dirty="0" smtClean="0"/>
              <a:t>V</a:t>
            </a:r>
            <a:r>
              <a:rPr lang="sr-Cyrl-CS" dirty="0" smtClean="0"/>
              <a:t>. </a:t>
            </a:r>
            <a:r>
              <a:rPr lang="en-US" dirty="0" err="1" smtClean="0"/>
              <a:t>Richarson</a:t>
            </a:r>
            <a:endParaRPr lang="sr-Cyrl-RS" dirty="0" smtClean="0"/>
          </a:p>
          <a:p>
            <a:endParaRPr lang="sr-Cyrl-RS" dirty="0" smtClean="0"/>
          </a:p>
          <a:p>
            <a:r>
              <a:rPr lang="sr-Cyrl-CS" dirty="0" smtClean="0"/>
              <a:t>студенти, ослањајући се на претходна, нова знања стичу искључиво путем властите активности, односно освајају их, конструишу, а не примају. При томе је много важнији начин на који студент учи него начин на који га наставник поучава.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КРИТИЧКА ПЕДАГОГИЈА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28934"/>
            <a:ext cx="7693025" cy="3157541"/>
          </a:xfrm>
        </p:spPr>
        <p:txBody>
          <a:bodyPr/>
          <a:lstStyle/>
          <a:p>
            <a:r>
              <a:rPr lang="ru-RU" dirty="0" smtClean="0"/>
              <a:t>P</a:t>
            </a:r>
            <a:r>
              <a:rPr lang="sr-Latn-RS" dirty="0" smtClean="0"/>
              <a:t>. </a:t>
            </a:r>
            <a:r>
              <a:rPr lang="ru-RU" dirty="0" smtClean="0"/>
              <a:t>Freire</a:t>
            </a:r>
          </a:p>
          <a:p>
            <a:endParaRPr lang="ru-RU" dirty="0" smtClean="0"/>
          </a:p>
          <a:p>
            <a:r>
              <a:rPr lang="sr-Cyrl-RS" dirty="0" smtClean="0"/>
              <a:t>развијање критичке свести, односно критичког мишљења </a:t>
            </a:r>
            <a:r>
              <a:rPr lang="sr-Cyrl-CS" dirty="0" smtClean="0"/>
              <a:t>студената</a:t>
            </a:r>
            <a:r>
              <a:rPr lang="sr-Cyrl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4316" y="785794"/>
            <a:ext cx="8429684" cy="1143000"/>
          </a:xfrm>
        </p:spPr>
        <p:txBody>
          <a:bodyPr/>
          <a:lstStyle/>
          <a:p>
            <a:r>
              <a:rPr lang="sr-Cyrl-RS" dirty="0" smtClean="0"/>
              <a:t>РАЗЛОЗИ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214686"/>
            <a:ext cx="7693025" cy="2871789"/>
          </a:xfrm>
        </p:spPr>
        <p:txBody>
          <a:bodyPr/>
          <a:lstStyle/>
          <a:p>
            <a:r>
              <a:rPr lang="sr-Cyrl-RS" dirty="0" smtClean="0"/>
              <a:t>КРИЗА ВИСОКОГ ОБРАЗОВАЊА</a:t>
            </a:r>
          </a:p>
          <a:p>
            <a:r>
              <a:rPr lang="sr-Cyrl-RS" dirty="0" smtClean="0"/>
              <a:t>ЛИСАБОНСКА, ПАРИСКА, БОЛОЊСКА ДЕКЛАРАЦИЈА</a:t>
            </a:r>
          </a:p>
          <a:p>
            <a:r>
              <a:rPr lang="sr-Cyrl-RS" dirty="0" smtClean="0"/>
              <a:t>НАЦИОНАЛНИ НИВО</a:t>
            </a:r>
          </a:p>
          <a:p>
            <a:r>
              <a:rPr lang="sr-Cyrl-RS" dirty="0" smtClean="0"/>
              <a:t>СПОЉАШЊЕ И УНУТРАШЊЕ РЕФОРМЕ</a:t>
            </a: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ХУМАНИСТИЧКА ПЕДАГОГИЈА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1744"/>
            <a:ext cx="7693025" cy="3514731"/>
          </a:xfrm>
        </p:spPr>
        <p:txBody>
          <a:bodyPr/>
          <a:lstStyle/>
          <a:p>
            <a:r>
              <a:rPr lang="en-US" dirty="0" smtClean="0"/>
              <a:t>A</a:t>
            </a:r>
            <a:r>
              <a:rPr lang="sr-Latn-RS" dirty="0" smtClean="0"/>
              <a:t>. </a:t>
            </a:r>
            <a:r>
              <a:rPr lang="en-US" dirty="0" smtClean="0"/>
              <a:t>Maslow</a:t>
            </a:r>
            <a:r>
              <a:rPr lang="sr-Latn-RS" dirty="0" smtClean="0"/>
              <a:t>, </a:t>
            </a:r>
            <a:r>
              <a:rPr lang="en-US" dirty="0" smtClean="0"/>
              <a:t>C</a:t>
            </a:r>
            <a:r>
              <a:rPr lang="sr-Latn-RS" dirty="0" smtClean="0"/>
              <a:t>. </a:t>
            </a:r>
            <a:r>
              <a:rPr lang="en-US" dirty="0" smtClean="0"/>
              <a:t>Rogers</a:t>
            </a:r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 инсистирају на настави која би обезбеђивала хармонијски развој, поверење, поштовање природе и достојанства и развијање свих потенцијала којима </a:t>
            </a:r>
            <a:r>
              <a:rPr lang="sr-Cyrl-CS" dirty="0" smtClean="0"/>
              <a:t>студенти</a:t>
            </a:r>
            <a:r>
              <a:rPr lang="sr-Cyrl-RS" dirty="0" smtClean="0"/>
              <a:t> располажу</a:t>
            </a:r>
            <a:r>
              <a:rPr lang="sr-Cyrl-C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ИНДИВИДУАЛНА ПЕДАГОГИЈА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Otto</a:t>
            </a:r>
            <a:r>
              <a:rPr lang="sr-Latn-RS" dirty="0" smtClean="0"/>
              <a:t>, </a:t>
            </a:r>
            <a:r>
              <a:rPr lang="ru-RU" dirty="0" smtClean="0"/>
              <a:t>Gansberg</a:t>
            </a:r>
            <a:r>
              <a:rPr lang="sr-Latn-RS" dirty="0" smtClean="0"/>
              <a:t>, </a:t>
            </a:r>
            <a:r>
              <a:rPr lang="ru-RU" dirty="0" smtClean="0"/>
              <a:t>Gaudig</a:t>
            </a:r>
          </a:p>
          <a:p>
            <a:endParaRPr lang="ru-RU" dirty="0" smtClean="0"/>
          </a:p>
          <a:p>
            <a:r>
              <a:rPr lang="sr-Cyrl-RS" dirty="0" smtClean="0"/>
              <a:t>настава у којој је сваки </a:t>
            </a:r>
            <a:r>
              <a:rPr lang="sr-Cyrl-CS" dirty="0" smtClean="0"/>
              <a:t>студент </a:t>
            </a:r>
            <a:r>
              <a:rPr lang="sr-Cyrl-RS" dirty="0" smtClean="0"/>
              <a:t>активан на себи својствен начин и у којој се може развијати индивидуално, независно од осталих </a:t>
            </a:r>
            <a:r>
              <a:rPr lang="sr-Cyrl-CS" dirty="0" smtClean="0"/>
              <a:t>студената</a:t>
            </a:r>
            <a:r>
              <a:rPr lang="sr-Cyrl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РЕФОРМНА ПЕДАГОГИЈА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28934"/>
            <a:ext cx="7693025" cy="3157541"/>
          </a:xfrm>
        </p:spPr>
        <p:txBody>
          <a:bodyPr/>
          <a:lstStyle/>
          <a:p>
            <a:r>
              <a:rPr lang="sr-Latn-RS" dirty="0" smtClean="0"/>
              <a:t>J. </a:t>
            </a:r>
            <a:r>
              <a:rPr lang="ru-RU" dirty="0" smtClean="0"/>
              <a:t>D</a:t>
            </a:r>
            <a:r>
              <a:rPr lang="sr-Latn-RS" dirty="0" smtClean="0"/>
              <a:t>ewey, A. </a:t>
            </a:r>
            <a:r>
              <a:rPr lang="ru-RU" dirty="0" smtClean="0"/>
              <a:t>Ferijer</a:t>
            </a:r>
            <a:r>
              <a:rPr lang="sr-Latn-RS" dirty="0" smtClean="0"/>
              <a:t>, E. </a:t>
            </a:r>
            <a:r>
              <a:rPr lang="ru-RU" dirty="0" smtClean="0"/>
              <a:t>Clapar</a:t>
            </a:r>
            <a:r>
              <a:rPr lang="sr-Latn-RS" dirty="0" smtClean="0"/>
              <a:t>è</a:t>
            </a:r>
            <a:r>
              <a:rPr lang="ru-RU" dirty="0" smtClean="0"/>
              <a:t>de</a:t>
            </a:r>
            <a:r>
              <a:rPr lang="sr-Latn-RS" dirty="0" smtClean="0"/>
              <a:t>, M. </a:t>
            </a:r>
            <a:r>
              <a:rPr lang="ru-RU" dirty="0" smtClean="0"/>
              <a:t>Montes</a:t>
            </a:r>
            <a:r>
              <a:rPr lang="sr-Latn-RS" dirty="0" smtClean="0"/>
              <a:t>s</a:t>
            </a:r>
            <a:r>
              <a:rPr lang="ru-RU" dirty="0" smtClean="0"/>
              <a:t>ori</a:t>
            </a:r>
            <a:r>
              <a:rPr lang="sr-Latn-RS" dirty="0" smtClean="0"/>
              <a:t>, L. </a:t>
            </a:r>
            <a:r>
              <a:rPr lang="ru-RU" dirty="0" smtClean="0"/>
              <a:t>Tolstoj </a:t>
            </a:r>
            <a:r>
              <a:rPr lang="sr-Cyrl-CS" dirty="0" smtClean="0"/>
              <a:t>и други</a:t>
            </a:r>
          </a:p>
          <a:p>
            <a:endParaRPr lang="sr-Cyrl-CS" dirty="0" smtClean="0"/>
          </a:p>
          <a:p>
            <a:r>
              <a:rPr lang="sr-Cyrl-CS" dirty="0" smtClean="0"/>
              <a:t>доминира самоактивност студента.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ТЕОРИЈА КУРИКУЛУМА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C. Möller</a:t>
            </a:r>
            <a:endParaRPr lang="sr-Cyrl-RS" dirty="0" smtClean="0"/>
          </a:p>
          <a:p>
            <a:endParaRPr lang="sr-Cyrl-RS" dirty="0" smtClean="0"/>
          </a:p>
          <a:p>
            <a:r>
              <a:rPr lang="sr-Cyrl-CS" dirty="0" smtClean="0"/>
              <a:t> инсистира на прецизном одређивању циљева и задатака наставе, а кибернетичко – информацијска теорија (</a:t>
            </a:r>
            <a:r>
              <a:rPr lang="en-US" dirty="0" err="1" smtClean="0"/>
              <a:t>Talizina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Iteljson</a:t>
            </a:r>
            <a:r>
              <a:rPr lang="en-US" dirty="0" smtClean="0"/>
              <a:t>, </a:t>
            </a:r>
            <a:r>
              <a:rPr lang="en-US" dirty="0" err="1" smtClean="0"/>
              <a:t>Landa</a:t>
            </a:r>
            <a:r>
              <a:rPr lang="sr-Cyrl-CS" dirty="0" smtClean="0"/>
              <a:t> и други) на примени закона и принципа кибернетике  у том процесу.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ЗАЈЕДНИЧКА КАРАКТЕРИСТИКА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57496"/>
            <a:ext cx="7693025" cy="3228979"/>
          </a:xfrm>
        </p:spPr>
        <p:txBody>
          <a:bodyPr/>
          <a:lstStyle/>
          <a:p>
            <a:r>
              <a:rPr lang="sr-Cyrl-CS" dirty="0" smtClean="0"/>
              <a:t>инсистирање на активности студената.</a:t>
            </a:r>
          </a:p>
          <a:p>
            <a:endParaRPr lang="sr-Cyrl-CS" dirty="0" smtClean="0"/>
          </a:p>
          <a:p>
            <a:r>
              <a:rPr lang="en-GB" dirty="0" err="1" smtClean="0"/>
              <a:t>Roeders</a:t>
            </a:r>
            <a:r>
              <a:rPr lang="en-US" dirty="0" smtClean="0"/>
              <a:t> (2003)</a:t>
            </a:r>
            <a:r>
              <a:rPr lang="sr-Cyrl-RS" dirty="0" smtClean="0"/>
              <a:t> и </a:t>
            </a:r>
            <a:r>
              <a:rPr lang="en-US" dirty="0" err="1" smtClean="0"/>
              <a:t>Deen</a:t>
            </a:r>
            <a:r>
              <a:rPr lang="en-US" dirty="0" smtClean="0"/>
              <a:t> (1985, 1986)</a:t>
            </a:r>
            <a:r>
              <a:rPr lang="sr-Cyrl-CS" dirty="0" smtClean="0"/>
              <a:t> говоре о настави усмереној ка студенту.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4301"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5. ТЕХНОЛОГИЈА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3182"/>
            <a:ext cx="7693025" cy="3443293"/>
          </a:xfrm>
        </p:spPr>
        <p:txBody>
          <a:bodyPr/>
          <a:lstStyle/>
          <a:p>
            <a:r>
              <a:rPr lang="sr-Cyrl-CS" dirty="0" smtClean="0"/>
              <a:t>Једна од три најважније компетенције  које морају поседовати савремени наставници (знање, технологија, информација), по мишљењу Европског савета изнетом у документу </a:t>
            </a:r>
            <a:r>
              <a:rPr lang="sr-Cyrl-CS" i="1" dirty="0" smtClean="0"/>
              <a:t>Заједничка европска начела за компетенције и квалификације учитеља </a:t>
            </a:r>
            <a:r>
              <a:rPr lang="sr-Cyrl-CS" dirty="0" smtClean="0"/>
              <a:t>(2005).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КИБЕРНЕТИКА И НАСТАВА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CS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6. МЕТОДИЧКА ИСТРАЖИВАЊА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000372"/>
            <a:ext cx="8429684" cy="3086103"/>
          </a:xfrm>
        </p:spPr>
        <p:txBody>
          <a:bodyPr/>
          <a:lstStyle/>
          <a:p>
            <a:r>
              <a:rPr lang="sr-Cyrl-RS" dirty="0" smtClean="0"/>
              <a:t>у </a:t>
            </a:r>
            <a:r>
              <a:rPr lang="sr-Cyrl-CS" dirty="0" smtClean="0"/>
              <a:t>високом образовању </a:t>
            </a:r>
            <a:r>
              <a:rPr lang="sr-Cyrl-RS" dirty="0" smtClean="0"/>
              <a:t>мало </a:t>
            </a:r>
            <a:r>
              <a:rPr lang="sr-Cyrl-CS" dirty="0" smtClean="0"/>
              <a:t>се </a:t>
            </a:r>
            <a:r>
              <a:rPr lang="sr-Cyrl-RS" dirty="0" smtClean="0"/>
              <a:t>расправља и о проблемима методологије и специфичностима методичких истраживања,  </a:t>
            </a:r>
          </a:p>
          <a:p>
            <a:r>
              <a:rPr lang="sr-Cyrl-RS" dirty="0" smtClean="0"/>
              <a:t>нема специјализованог часописа,</a:t>
            </a:r>
          </a:p>
          <a:p>
            <a:r>
              <a:rPr lang="sr-Cyrl-RS" dirty="0" smtClean="0"/>
              <a:t>дисертације.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7. 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сложен</a:t>
            </a:r>
            <a:r>
              <a:rPr lang="sr-Cyrl-RS" sz="2400" dirty="0" smtClean="0"/>
              <a:t>о</a:t>
            </a:r>
            <a:r>
              <a:rPr lang="en-US" sz="2400" dirty="0" smtClean="0"/>
              <a:t>, </a:t>
            </a:r>
            <a:r>
              <a:rPr lang="sr-Cyrl-RS" sz="2400" dirty="0" smtClean="0"/>
              <a:t>т</a:t>
            </a:r>
            <a:r>
              <a:rPr lang="en-US" sz="2400" dirty="0" smtClean="0"/>
              <a:t>е</a:t>
            </a:r>
            <a:r>
              <a:rPr lang="sr-Cyrl-RS" sz="2400" dirty="0" smtClean="0"/>
              <a:t>шко</a:t>
            </a:r>
            <a:r>
              <a:rPr lang="en-US" sz="2400" dirty="0" smtClean="0"/>
              <a:t> и </a:t>
            </a:r>
            <a:r>
              <a:rPr lang="en-US" sz="2400" dirty="0" err="1" smtClean="0"/>
              <a:t>осетљив</a:t>
            </a:r>
            <a:r>
              <a:rPr lang="sr-Cyrl-RS" sz="2400" dirty="0" smtClean="0"/>
              <a:t>о</a:t>
            </a:r>
            <a:r>
              <a:rPr lang="en-US" sz="2400" dirty="0" smtClean="0"/>
              <a:t> п</a:t>
            </a:r>
            <a:r>
              <a:rPr lang="sr-Cyrl-RS" sz="2400" dirty="0" smtClean="0"/>
              <a:t>итање</a:t>
            </a:r>
          </a:p>
          <a:p>
            <a:r>
              <a:rPr lang="sr-Cyrl-RS" sz="2400" dirty="0" smtClean="0"/>
              <a:t> </a:t>
            </a:r>
            <a:r>
              <a:rPr lang="en-US" sz="2400" dirty="0" err="1" smtClean="0"/>
              <a:t>основни</a:t>
            </a:r>
            <a:r>
              <a:rPr lang="en-US" sz="2400" dirty="0" smtClean="0"/>
              <a:t> </a:t>
            </a:r>
            <a:r>
              <a:rPr lang="en-US" sz="2400" dirty="0" err="1" smtClean="0"/>
              <a:t>репер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одређивању</a:t>
            </a:r>
            <a:r>
              <a:rPr lang="en-US" sz="2400" dirty="0" smtClean="0"/>
              <a:t> </a:t>
            </a:r>
            <a:r>
              <a:rPr lang="en-US" sz="2400" dirty="0" err="1" smtClean="0"/>
              <a:t>статуса</a:t>
            </a:r>
            <a:r>
              <a:rPr lang="en-US" sz="2400" dirty="0" smtClean="0"/>
              <a:t> </a:t>
            </a:r>
            <a:r>
              <a:rPr lang="sr-Cyrl-RS" sz="2400" dirty="0" smtClean="0"/>
              <a:t>студента. </a:t>
            </a:r>
          </a:p>
          <a:p>
            <a:r>
              <a:rPr lang="en-US" sz="2400" dirty="0" err="1" smtClean="0"/>
              <a:t>селекцион</a:t>
            </a:r>
            <a:r>
              <a:rPr lang="sr-Cyrl-RS" sz="2400" dirty="0" smtClean="0"/>
              <a:t>а</a:t>
            </a:r>
            <a:r>
              <a:rPr lang="en-US" sz="2400" dirty="0" smtClean="0"/>
              <a:t> </a:t>
            </a:r>
            <a:r>
              <a:rPr lang="en-US" sz="2400" dirty="0" err="1" smtClean="0"/>
              <a:t>улог</a:t>
            </a:r>
            <a:r>
              <a:rPr lang="sr-Cyrl-RS" sz="2400" dirty="0" smtClean="0"/>
              <a:t>а у наставку студирања и приликом запошљавања. </a:t>
            </a:r>
            <a:endParaRPr lang="en-US" sz="2400" dirty="0" smtClean="0"/>
          </a:p>
          <a:p>
            <a:r>
              <a:rPr lang="sr-Cyrl-RS" sz="2400" dirty="0" smtClean="0"/>
              <a:t>изузетно јако мотивационо средство</a:t>
            </a:r>
          </a:p>
          <a:p>
            <a:r>
              <a:rPr lang="en-US" sz="2400" dirty="0" err="1" smtClean="0"/>
              <a:t>Мотивациона</a:t>
            </a:r>
            <a:r>
              <a:rPr lang="en-US" sz="2400" dirty="0" smtClean="0"/>
              <a:t> </a:t>
            </a:r>
            <a:r>
              <a:rPr lang="en-US" sz="2400" dirty="0" err="1" smtClean="0"/>
              <a:t>функција</a:t>
            </a:r>
            <a:r>
              <a:rPr lang="en-US" sz="2400" dirty="0" smtClean="0"/>
              <a:t> </a:t>
            </a:r>
            <a:r>
              <a:rPr lang="en-US" sz="2400" dirty="0" err="1" smtClean="0"/>
              <a:t>оцене</a:t>
            </a:r>
            <a:r>
              <a:rPr lang="en-US" sz="2400" dirty="0" smtClean="0"/>
              <a:t> </a:t>
            </a:r>
            <a:r>
              <a:rPr lang="sr-Cyrl-RS" sz="2400" dirty="0" smtClean="0"/>
              <a:t>обавезује наставника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побуђује</a:t>
            </a:r>
            <a:r>
              <a:rPr lang="en-US" sz="2400" dirty="0" smtClean="0"/>
              <a:t> </a:t>
            </a:r>
            <a:r>
              <a:rPr lang="en-US" sz="2400" dirty="0" err="1" smtClean="0"/>
              <a:t>интерес</a:t>
            </a:r>
            <a:r>
              <a:rPr lang="en-US" sz="2400" dirty="0" smtClean="0"/>
              <a:t> </a:t>
            </a:r>
            <a:r>
              <a:rPr lang="en-US" sz="2400" dirty="0" err="1" smtClean="0"/>
              <a:t>ученика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бављење</a:t>
            </a:r>
            <a:r>
              <a:rPr lang="en-US" sz="2400" dirty="0" smtClean="0"/>
              <a:t> </a:t>
            </a:r>
            <a:r>
              <a:rPr lang="sr-Cyrl-RS" sz="2400" dirty="0" smtClean="0"/>
              <a:t>одређеним предметом</a:t>
            </a:r>
            <a:r>
              <a:rPr lang="en-US" sz="2400" dirty="0" smtClean="0"/>
              <a:t>,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подстче</a:t>
            </a:r>
            <a:r>
              <a:rPr lang="en-US" sz="2400" dirty="0" smtClean="0"/>
              <a:t> </a:t>
            </a:r>
            <a:r>
              <a:rPr lang="en-US" sz="2400" dirty="0" err="1" smtClean="0"/>
              <a:t>њихово</a:t>
            </a:r>
            <a:r>
              <a:rPr lang="en-US" sz="2400" dirty="0" smtClean="0"/>
              <a:t> </a:t>
            </a:r>
            <a:r>
              <a:rPr lang="en-US" sz="2400" dirty="0" err="1" smtClean="0"/>
              <a:t>самопоуздање</a:t>
            </a:r>
            <a:r>
              <a:rPr lang="en-US" sz="2400" dirty="0" smtClean="0"/>
              <a:t> и </a:t>
            </a:r>
            <a:r>
              <a:rPr lang="en-US" sz="2400" dirty="0" err="1" smtClean="0"/>
              <a:t>слично</a:t>
            </a:r>
            <a:r>
              <a:rPr lang="en-US" sz="2400" dirty="0" smtClean="0"/>
              <a:t>. 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РАЗЛОЗИ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2285992"/>
            <a:ext cx="7693025" cy="4572008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          </a:t>
            </a:r>
            <a:r>
              <a:rPr lang="en-US" dirty="0" smtClean="0"/>
              <a:t>Р. </a:t>
            </a:r>
            <a:r>
              <a:rPr lang="en-US" dirty="0" err="1" smtClean="0"/>
              <a:t>Стојановић</a:t>
            </a:r>
            <a:r>
              <a:rPr lang="en-US" dirty="0" smtClean="0"/>
              <a:t> (1987)</a:t>
            </a:r>
            <a:r>
              <a:rPr lang="sr-Cyrl-RS" dirty="0" smtClean="0"/>
              <a:t>: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стара</a:t>
            </a:r>
            <a:r>
              <a:rPr lang="en-US" dirty="0" smtClean="0"/>
              <a:t> </a:t>
            </a:r>
            <a:r>
              <a:rPr lang="en-US" dirty="0" err="1" smtClean="0"/>
              <a:t>мишљења</a:t>
            </a:r>
            <a:r>
              <a:rPr lang="en-US" dirty="0" smtClean="0"/>
              <a:t> о </a:t>
            </a:r>
            <a:r>
              <a:rPr lang="en-US" dirty="0" err="1" smtClean="0"/>
              <a:t>старим</a:t>
            </a:r>
            <a:r>
              <a:rPr lang="en-US" dirty="0" smtClean="0"/>
              <a:t> </a:t>
            </a:r>
            <a:r>
              <a:rPr lang="en-US" dirty="0" err="1" smtClean="0"/>
              <a:t>проблемима</a:t>
            </a:r>
            <a:r>
              <a:rPr lang="en-US" dirty="0" smtClean="0"/>
              <a:t>,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стара</a:t>
            </a:r>
            <a:r>
              <a:rPr lang="en-US" dirty="0" smtClean="0"/>
              <a:t> </a:t>
            </a:r>
            <a:r>
              <a:rPr lang="en-US" dirty="0" err="1" smtClean="0"/>
              <a:t>мишљења</a:t>
            </a:r>
            <a:r>
              <a:rPr lang="en-US" dirty="0" smtClean="0"/>
              <a:t> о </a:t>
            </a:r>
            <a:r>
              <a:rPr lang="en-US" dirty="0" err="1" smtClean="0"/>
              <a:t>новим</a:t>
            </a:r>
            <a:r>
              <a:rPr lang="en-US" dirty="0" smtClean="0"/>
              <a:t> </a:t>
            </a:r>
            <a:r>
              <a:rPr lang="en-US" dirty="0" err="1" smtClean="0"/>
              <a:t>проблемима</a:t>
            </a:r>
            <a:r>
              <a:rPr lang="en-US" dirty="0" smtClean="0"/>
              <a:t>,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нова</a:t>
            </a:r>
            <a:r>
              <a:rPr lang="en-US" dirty="0" smtClean="0"/>
              <a:t> </a:t>
            </a:r>
            <a:r>
              <a:rPr lang="en-US" dirty="0" err="1" smtClean="0"/>
              <a:t>мишљења</a:t>
            </a:r>
            <a:r>
              <a:rPr lang="en-US" dirty="0" smtClean="0"/>
              <a:t> о </a:t>
            </a:r>
            <a:r>
              <a:rPr lang="en-US" dirty="0" err="1" smtClean="0"/>
              <a:t>старим</a:t>
            </a:r>
            <a:r>
              <a:rPr lang="en-US" dirty="0" smtClean="0"/>
              <a:t> </a:t>
            </a:r>
            <a:r>
              <a:rPr lang="en-US" dirty="0" err="1" smtClean="0"/>
              <a:t>проблемима</a:t>
            </a:r>
            <a:r>
              <a:rPr lang="en-US" dirty="0" smtClean="0"/>
              <a:t>,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нова</a:t>
            </a:r>
            <a:r>
              <a:rPr lang="en-US" dirty="0" smtClean="0"/>
              <a:t> </a:t>
            </a:r>
            <a:r>
              <a:rPr lang="en-US" dirty="0" err="1" smtClean="0"/>
              <a:t>мишљења</a:t>
            </a:r>
            <a:r>
              <a:rPr lang="en-US" dirty="0" smtClean="0"/>
              <a:t> о </a:t>
            </a:r>
            <a:r>
              <a:rPr lang="en-US" dirty="0" err="1" smtClean="0"/>
              <a:t>новим</a:t>
            </a:r>
            <a:r>
              <a:rPr lang="en-US" dirty="0" smtClean="0"/>
              <a:t> </a:t>
            </a:r>
            <a:r>
              <a:rPr lang="en-US" dirty="0" err="1" smtClean="0"/>
              <a:t>проблемима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њему</a:t>
            </a:r>
            <a:r>
              <a:rPr lang="en-US" dirty="0" smtClean="0"/>
              <a:t> </a:t>
            </a:r>
            <a:r>
              <a:rPr lang="en-US" dirty="0" err="1" smtClean="0"/>
              <a:t>није</a:t>
            </a:r>
            <a:r>
              <a:rPr lang="en-US" dirty="0" smtClean="0"/>
              <a:t> </a:t>
            </a:r>
            <a:r>
              <a:rPr lang="en-US" dirty="0" err="1" smtClean="0"/>
              <a:t>кључно</a:t>
            </a:r>
            <a:r>
              <a:rPr lang="en-US" dirty="0" smtClean="0"/>
              <a:t> </a:t>
            </a:r>
            <a:r>
              <a:rPr lang="en-US" dirty="0" err="1" smtClean="0"/>
              <a:t>питање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ли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нов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гледамо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</a:t>
            </a:r>
            <a:r>
              <a:rPr lang="en-US" dirty="0" err="1" smtClean="0"/>
              <a:t>проблеме</a:t>
            </a:r>
            <a:r>
              <a:rPr lang="en-US" dirty="0" smtClean="0"/>
              <a:t>, </a:t>
            </a:r>
            <a:r>
              <a:rPr lang="en-US" dirty="0" err="1" smtClean="0"/>
              <a:t>већ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ли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стари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гледамо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нове</a:t>
            </a:r>
            <a:r>
              <a:rPr lang="en-US" dirty="0" smtClean="0"/>
              <a:t> </a:t>
            </a:r>
            <a:r>
              <a:rPr lang="en-US" dirty="0" err="1" smtClean="0"/>
              <a:t>проблеме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Аристотел</a:t>
            </a:r>
            <a:r>
              <a:rPr lang="sr-Cyrl-RS" dirty="0" smtClean="0"/>
              <a:t>: </a:t>
            </a:r>
            <a:r>
              <a:rPr lang="en-US" dirty="0" smtClean="0"/>
              <a:t>„</a:t>
            </a:r>
            <a:r>
              <a:rPr lang="en-US" dirty="0" err="1" smtClean="0"/>
              <a:t>Сви</a:t>
            </a:r>
            <a:r>
              <a:rPr lang="en-US" dirty="0" smtClean="0"/>
              <a:t> </a:t>
            </a:r>
            <a:r>
              <a:rPr lang="en-US" dirty="0" err="1" smtClean="0"/>
              <a:t>људи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природи</a:t>
            </a:r>
            <a:r>
              <a:rPr lang="en-US" dirty="0" smtClean="0"/>
              <a:t> </a:t>
            </a:r>
            <a:r>
              <a:rPr lang="en-US" dirty="0" err="1" smtClean="0"/>
              <a:t>теже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знањем</a:t>
            </a:r>
            <a:r>
              <a:rPr lang="en-US" dirty="0" smtClean="0"/>
              <a:t>“</a:t>
            </a:r>
            <a:r>
              <a:rPr lang="sr-Cyrl-RS" dirty="0" smtClean="0"/>
              <a:t> (</a:t>
            </a:r>
            <a:r>
              <a:rPr lang="en-US" i="1" dirty="0" err="1" smtClean="0"/>
              <a:t>Метафизик</a:t>
            </a:r>
            <a:r>
              <a:rPr lang="sr-Cyrl-RS" i="1" dirty="0" smtClean="0"/>
              <a:t>а)</a:t>
            </a:r>
            <a:r>
              <a:rPr lang="en-US" dirty="0" smtClean="0"/>
              <a:t> </a:t>
            </a:r>
            <a:endParaRPr lang="sr-Cyrl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ништа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успева</a:t>
            </a:r>
            <a:r>
              <a:rPr lang="en-US" dirty="0" smtClean="0"/>
              <a:t> </a:t>
            </a:r>
            <a:r>
              <a:rPr lang="en-US" dirty="0" err="1" smtClean="0"/>
              <a:t>тако</a:t>
            </a:r>
            <a:r>
              <a:rPr lang="en-US" dirty="0" smtClean="0"/>
              <a:t> </a:t>
            </a:r>
            <a:r>
              <a:rPr lang="en-US" dirty="0" err="1" smtClean="0"/>
              <a:t>добро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успех</a:t>
            </a:r>
            <a:r>
              <a:rPr lang="en-US" dirty="0" smtClean="0"/>
              <a:t>. </a:t>
            </a:r>
            <a:endParaRPr lang="sr-Cyrl-RS" dirty="0" smtClean="0"/>
          </a:p>
          <a:p>
            <a:r>
              <a:rPr lang="sr-Cyrl-RS" dirty="0" smtClean="0"/>
              <a:t>П</a:t>
            </a:r>
            <a:r>
              <a:rPr lang="en-US" dirty="0" err="1" smtClean="0"/>
              <a:t>охвал</a:t>
            </a:r>
            <a:r>
              <a:rPr lang="sr-Cyrl-RS" dirty="0" smtClean="0"/>
              <a:t>ле,</a:t>
            </a:r>
            <a:r>
              <a:rPr lang="en-US" dirty="0" smtClean="0"/>
              <a:t> </a:t>
            </a:r>
            <a:r>
              <a:rPr lang="en-US" dirty="0" err="1" smtClean="0"/>
              <a:t>наград</a:t>
            </a:r>
            <a:r>
              <a:rPr lang="sr-Cyrl-RS" dirty="0" smtClean="0"/>
              <a:t>е, </a:t>
            </a:r>
            <a:r>
              <a:rPr lang="en-US" dirty="0" err="1" smtClean="0"/>
              <a:t>критике</a:t>
            </a:r>
            <a:r>
              <a:rPr lang="sr-Cyrl-R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казне</a:t>
            </a:r>
            <a:r>
              <a:rPr lang="en-US" dirty="0" smtClean="0"/>
              <a:t>. </a:t>
            </a:r>
            <a:endParaRPr lang="sr-Cyrl-RS" dirty="0" smtClean="0"/>
          </a:p>
          <a:p>
            <a:r>
              <a:rPr lang="sr-Cyrl-RS" dirty="0" smtClean="0"/>
              <a:t>о</a:t>
            </a:r>
            <a:r>
              <a:rPr lang="en-US" dirty="0" err="1" smtClean="0"/>
              <a:t>цена</a:t>
            </a:r>
            <a:r>
              <a:rPr lang="en-US" dirty="0" smtClean="0"/>
              <a:t> 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буде</a:t>
            </a:r>
            <a:r>
              <a:rPr lang="en-US" dirty="0" smtClean="0"/>
              <a:t> </a:t>
            </a:r>
            <a:r>
              <a:rPr lang="en-US" dirty="0" err="1" smtClean="0"/>
              <a:t>подстицај</a:t>
            </a:r>
            <a:r>
              <a:rPr lang="en-US" dirty="0" smtClean="0"/>
              <a:t>, а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казна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тих</a:t>
            </a:r>
            <a:r>
              <a:rPr lang="en-US" dirty="0" smtClean="0"/>
              <a:t> </a:t>
            </a:r>
            <a:r>
              <a:rPr lang="en-US" dirty="0" err="1" smtClean="0"/>
              <a:t>разлога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оцењивање</a:t>
            </a:r>
            <a:r>
              <a:rPr lang="en-US" dirty="0" smtClean="0"/>
              <a:t> </a:t>
            </a:r>
            <a:r>
              <a:rPr lang="en-US" dirty="0" err="1" smtClean="0"/>
              <a:t>нису</a:t>
            </a:r>
            <a:r>
              <a:rPr lang="en-US" dirty="0" smtClean="0"/>
              <a:t> </a:t>
            </a:r>
            <a:r>
              <a:rPr lang="en-US" dirty="0" err="1" smtClean="0"/>
              <a:t>заинтересовани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sr-Cyrl-RS" dirty="0" smtClean="0"/>
              <a:t>наставници и студенти</a:t>
            </a:r>
            <a:r>
              <a:rPr lang="en-US" dirty="0" smtClean="0"/>
              <a:t>, </a:t>
            </a:r>
            <a:r>
              <a:rPr lang="en-US" dirty="0" err="1" smtClean="0"/>
              <a:t>већ</a:t>
            </a:r>
            <a:r>
              <a:rPr lang="en-US" dirty="0" smtClean="0"/>
              <a:t> и </a:t>
            </a:r>
            <a:r>
              <a:rPr lang="en-US" dirty="0" err="1" smtClean="0"/>
              <a:t>родитељи</a:t>
            </a:r>
            <a:r>
              <a:rPr lang="en-US" dirty="0" smtClean="0"/>
              <a:t> и </a:t>
            </a:r>
            <a:r>
              <a:rPr lang="en-US" dirty="0" err="1" smtClean="0"/>
              <a:t>друштвена</a:t>
            </a:r>
            <a:r>
              <a:rPr lang="en-US" dirty="0" smtClean="0"/>
              <a:t> </a:t>
            </a:r>
            <a:r>
              <a:rPr lang="en-US" dirty="0" err="1" smtClean="0"/>
              <a:t>заједница</a:t>
            </a:r>
            <a:r>
              <a:rPr lang="en-US" dirty="0" smtClean="0"/>
              <a:t> у </a:t>
            </a:r>
            <a:r>
              <a:rPr lang="en-US" dirty="0" err="1" smtClean="0"/>
              <a:t>ширем</a:t>
            </a:r>
            <a:r>
              <a:rPr lang="en-US" dirty="0" smtClean="0"/>
              <a:t> </a:t>
            </a:r>
            <a:r>
              <a:rPr lang="en-US" dirty="0" err="1" smtClean="0"/>
              <a:t>смислу</a:t>
            </a:r>
            <a:r>
              <a:rPr lang="en-US" dirty="0" smtClean="0"/>
              <a:t> </a:t>
            </a:r>
            <a:r>
              <a:rPr lang="en-US" dirty="0" err="1" smtClean="0"/>
              <a:t>те</a:t>
            </a:r>
            <a:r>
              <a:rPr lang="en-US" dirty="0" smtClean="0"/>
              <a:t> </a:t>
            </a:r>
            <a:r>
              <a:rPr lang="en-US" dirty="0" err="1" smtClean="0"/>
              <a:t>речи</a:t>
            </a:r>
            <a:r>
              <a:rPr lang="en-US" dirty="0" smtClean="0"/>
              <a:t>. </a:t>
            </a:r>
            <a:endParaRPr lang="sr-Cyrl-RS" dirty="0" smtClean="0"/>
          </a:p>
          <a:p>
            <a:r>
              <a:rPr lang="en-US" dirty="0" err="1" smtClean="0"/>
              <a:t>Због</a:t>
            </a:r>
            <a:r>
              <a:rPr lang="en-US" dirty="0" smtClean="0"/>
              <a:t> </a:t>
            </a:r>
            <a:r>
              <a:rPr lang="en-US" dirty="0" err="1" smtClean="0"/>
              <a:t>значаја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има,начин</a:t>
            </a:r>
            <a:r>
              <a:rPr lang="en-US" dirty="0" smtClean="0"/>
              <a:t> </a:t>
            </a:r>
            <a:r>
              <a:rPr lang="en-US" dirty="0" err="1" smtClean="0"/>
              <a:t>оцењивања</a:t>
            </a:r>
            <a:r>
              <a:rPr lang="en-US" dirty="0" smtClean="0"/>
              <a:t> </a:t>
            </a:r>
            <a:r>
              <a:rPr lang="en-US" dirty="0" err="1" smtClean="0"/>
              <a:t>регулисан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Законом</a:t>
            </a:r>
            <a:r>
              <a:rPr lang="sr-Cyrl-RS" dirty="0" smtClean="0"/>
              <a:t>, статутима</a:t>
            </a:r>
            <a:r>
              <a:rPr lang="en-US" dirty="0" smtClean="0"/>
              <a:t> и </a:t>
            </a:r>
            <a:r>
              <a:rPr lang="sr-Cyrl-RS" dirty="0" smtClean="0"/>
              <a:t>п</a:t>
            </a:r>
            <a:r>
              <a:rPr lang="en-US" dirty="0" err="1" smtClean="0"/>
              <a:t>равилни</a:t>
            </a:r>
            <a:r>
              <a:rPr lang="sr-Cyrl-RS" dirty="0" smtClean="0"/>
              <a:t>цима</a:t>
            </a:r>
            <a:r>
              <a:rPr lang="en-US" dirty="0" smtClean="0"/>
              <a:t>.</a:t>
            </a:r>
            <a:endParaRPr lang="sr-Cyrl-RS" dirty="0" smtClean="0"/>
          </a:p>
          <a:p>
            <a:r>
              <a:rPr lang="sr-Cyrl-RS" dirty="0" smtClean="0"/>
              <a:t>Дилеме, отворена питања и неспоразуми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86058"/>
            <a:ext cx="7877204" cy="3714776"/>
          </a:xfrm>
        </p:spPr>
        <p:txBody>
          <a:bodyPr/>
          <a:lstStyle/>
          <a:p>
            <a:r>
              <a:rPr lang="en-US" dirty="0" err="1" smtClean="0"/>
              <a:t>оспособљеност</a:t>
            </a:r>
            <a:r>
              <a:rPr lang="en-US" dirty="0" smtClean="0"/>
              <a:t> </a:t>
            </a:r>
            <a:r>
              <a:rPr lang="sr-Cyrl-RS" dirty="0" smtClean="0"/>
              <a:t>наставника</a:t>
            </a:r>
            <a:r>
              <a:rPr lang="en-US" dirty="0" smtClean="0"/>
              <a:t> </a:t>
            </a:r>
            <a:endParaRPr lang="sr-Cyrl-RS" dirty="0" smtClean="0"/>
          </a:p>
          <a:p>
            <a:r>
              <a:rPr lang="en-US" dirty="0" err="1" smtClean="0"/>
              <a:t>велике</a:t>
            </a:r>
            <a:r>
              <a:rPr lang="en-US" dirty="0" smtClean="0"/>
              <a:t> </a:t>
            </a:r>
            <a:r>
              <a:rPr lang="en-US" dirty="0" err="1" smtClean="0"/>
              <a:t>разлике</a:t>
            </a:r>
            <a:r>
              <a:rPr lang="sr-Cyrl-RS" dirty="0" smtClean="0"/>
              <a:t> у</a:t>
            </a:r>
            <a:r>
              <a:rPr lang="en-US" dirty="0" smtClean="0"/>
              <a:t> </a:t>
            </a:r>
            <a:r>
              <a:rPr lang="en-US" dirty="0" err="1" smtClean="0"/>
              <a:t>погледу</a:t>
            </a:r>
            <a:r>
              <a:rPr lang="en-US" dirty="0" smtClean="0"/>
              <a:t> </a:t>
            </a:r>
            <a:r>
              <a:rPr lang="en-US" dirty="0" err="1" smtClean="0"/>
              <a:t>стила</a:t>
            </a:r>
            <a:r>
              <a:rPr lang="en-US" dirty="0" smtClean="0"/>
              <a:t>, </a:t>
            </a:r>
            <a:r>
              <a:rPr lang="en-US" dirty="0" err="1" smtClean="0"/>
              <a:t>стратегије</a:t>
            </a:r>
            <a:r>
              <a:rPr lang="en-US" dirty="0" smtClean="0"/>
              <a:t>, </a:t>
            </a:r>
            <a:r>
              <a:rPr lang="en-US" dirty="0" err="1" smtClean="0"/>
              <a:t>тактике</a:t>
            </a:r>
            <a:r>
              <a:rPr lang="en-US" dirty="0" smtClean="0"/>
              <a:t> и </a:t>
            </a:r>
            <a:r>
              <a:rPr lang="en-US" dirty="0" err="1" smtClean="0"/>
              <a:t>критеријума</a:t>
            </a:r>
            <a:r>
              <a:rPr lang="en-US" dirty="0" smtClean="0"/>
              <a:t> </a:t>
            </a:r>
            <a:r>
              <a:rPr lang="en-US" dirty="0" err="1" smtClean="0"/>
              <a:t>оцењивања</a:t>
            </a:r>
            <a:r>
              <a:rPr lang="en-US" dirty="0" smtClean="0"/>
              <a:t>. </a:t>
            </a:r>
            <a:endParaRPr lang="sr-Cyrl-RS" dirty="0" smtClean="0"/>
          </a:p>
          <a:p>
            <a:r>
              <a:rPr lang="en-US" dirty="0" err="1" smtClean="0"/>
              <a:t>Starč</a:t>
            </a:r>
            <a:r>
              <a:rPr lang="en-US" dirty="0" smtClean="0"/>
              <a:t> и Eliot</a:t>
            </a:r>
            <a:r>
              <a:rPr lang="sr-Cyrl-RS" dirty="0" smtClean="0"/>
              <a:t>:</a:t>
            </a:r>
            <a:r>
              <a:rPr lang="en-US" dirty="0" smtClean="0"/>
              <a:t>114 </a:t>
            </a:r>
            <a:r>
              <a:rPr lang="en-US" dirty="0" err="1" smtClean="0"/>
              <a:t>оцењивача</a:t>
            </a:r>
            <a:r>
              <a:rPr lang="sr-Cyrl-R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оцене</a:t>
            </a:r>
            <a:r>
              <a:rPr lang="sr-Cyrl-RS" dirty="0" smtClean="0"/>
              <a:t> </a:t>
            </a:r>
            <a:r>
              <a:rPr lang="en-US" dirty="0" smtClean="0"/>
              <a:t>у </a:t>
            </a:r>
            <a:r>
              <a:rPr lang="en-US" dirty="0" err="1" smtClean="0"/>
              <a:t>распону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28 </a:t>
            </a:r>
            <a:r>
              <a:rPr lang="en-US" dirty="0" err="1" smtClean="0"/>
              <a:t>до</a:t>
            </a:r>
            <a:r>
              <a:rPr lang="en-US" dirty="0" smtClean="0"/>
              <a:t> 92 </a:t>
            </a:r>
            <a:r>
              <a:rPr lang="en-US" dirty="0" err="1" smtClean="0"/>
              <a:t>бода</a:t>
            </a:r>
            <a:r>
              <a:rPr lang="sr-Cyrl-RS" dirty="0" smtClean="0"/>
              <a:t>. И</a:t>
            </a:r>
            <a:r>
              <a:rPr lang="en-US" dirty="0" err="1" smtClean="0"/>
              <a:t>сти</a:t>
            </a:r>
            <a:r>
              <a:rPr lang="en-US" dirty="0" smtClean="0"/>
              <a:t> </a:t>
            </a:r>
            <a:r>
              <a:rPr lang="en-US" dirty="0" err="1" smtClean="0"/>
              <a:t>оцењивачи</a:t>
            </a:r>
            <a:r>
              <a:rPr lang="en-US" dirty="0" smtClean="0"/>
              <a:t> </a:t>
            </a:r>
            <a:r>
              <a:rPr lang="en-US" dirty="0" err="1" smtClean="0"/>
              <a:t>након</a:t>
            </a:r>
            <a:r>
              <a:rPr lang="en-US" dirty="0" smtClean="0"/>
              <a:t> </a:t>
            </a:r>
            <a:r>
              <a:rPr lang="en-US" dirty="0" err="1" smtClean="0"/>
              <a:t>одређеног</a:t>
            </a:r>
            <a:r>
              <a:rPr lang="en-US" dirty="0" smtClean="0"/>
              <a:t> </a:t>
            </a:r>
            <a:r>
              <a:rPr lang="en-US" dirty="0" err="1" smtClean="0"/>
              <a:t>временеског</a:t>
            </a:r>
            <a:r>
              <a:rPr lang="en-US" dirty="0" smtClean="0"/>
              <a:t> </a:t>
            </a:r>
            <a:r>
              <a:rPr lang="en-US" dirty="0" err="1" smtClean="0"/>
              <a:t>интервала</a:t>
            </a:r>
            <a:r>
              <a:rPr lang="en-US" dirty="0" smtClean="0"/>
              <a:t> </a:t>
            </a:r>
            <a:r>
              <a:rPr lang="en-US" dirty="0" err="1" smtClean="0"/>
              <a:t>давали</a:t>
            </a:r>
            <a:r>
              <a:rPr lang="en-US" dirty="0" smtClean="0"/>
              <a:t> </a:t>
            </a:r>
            <a:r>
              <a:rPr lang="en-US" dirty="0" err="1" smtClean="0"/>
              <a:t>оцене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више</a:t>
            </a:r>
            <a:r>
              <a:rPr lang="en-US" dirty="0" smtClean="0"/>
              <a:t> </a:t>
            </a:r>
            <a:r>
              <a:rPr lang="en-US" dirty="0" err="1" smtClean="0"/>
              <a:t>нису</a:t>
            </a:r>
            <a:r>
              <a:rPr lang="en-US" dirty="0" smtClean="0"/>
              <a:t> </a:t>
            </a:r>
            <a:r>
              <a:rPr lang="en-US" dirty="0" err="1" smtClean="0"/>
              <a:t>биле</a:t>
            </a:r>
            <a:r>
              <a:rPr lang="en-US" dirty="0" smtClean="0"/>
              <a:t> </a:t>
            </a:r>
            <a:r>
              <a:rPr lang="en-US" dirty="0" err="1" smtClean="0"/>
              <a:t>исте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0306"/>
            <a:ext cx="7693025" cy="3857652"/>
          </a:xfrm>
        </p:spPr>
        <p:txBody>
          <a:bodyPr/>
          <a:lstStyle/>
          <a:p>
            <a:r>
              <a:rPr lang="en-US" dirty="0" err="1" smtClean="0"/>
              <a:t>Лична</a:t>
            </a:r>
            <a:r>
              <a:rPr lang="en-US" dirty="0" smtClean="0"/>
              <a:t> </a:t>
            </a:r>
            <a:r>
              <a:rPr lang="en-US" dirty="0" err="1" smtClean="0"/>
              <a:t>једначина</a:t>
            </a:r>
            <a:r>
              <a:rPr lang="en-US" dirty="0" smtClean="0"/>
              <a:t>. </a:t>
            </a:r>
            <a:endParaRPr lang="sr-Cyrl-RS" dirty="0" smtClean="0"/>
          </a:p>
          <a:p>
            <a:r>
              <a:rPr lang="en-US" dirty="0" err="1" smtClean="0"/>
              <a:t>експеримент</a:t>
            </a:r>
            <a:r>
              <a:rPr lang="sr-Cyrl-RS" dirty="0" smtClean="0"/>
              <a:t>и - </a:t>
            </a:r>
            <a:r>
              <a:rPr lang="en-US" dirty="0" err="1" smtClean="0"/>
              <a:t>исти</a:t>
            </a:r>
            <a:r>
              <a:rPr lang="en-US" dirty="0" smtClean="0"/>
              <a:t> </a:t>
            </a:r>
            <a:r>
              <a:rPr lang="en-US" dirty="0" err="1" smtClean="0"/>
              <a:t>рад</a:t>
            </a:r>
            <a:r>
              <a:rPr lang="en-US" dirty="0" smtClean="0"/>
              <a:t> </a:t>
            </a:r>
            <a:r>
              <a:rPr lang="en-US" dirty="0" err="1" smtClean="0"/>
              <a:t>различити</a:t>
            </a:r>
            <a:r>
              <a:rPr lang="sr-Cyrl-RS" dirty="0" smtClean="0"/>
              <a:t> наставници</a:t>
            </a:r>
            <a:r>
              <a:rPr lang="en-US" dirty="0" smtClean="0"/>
              <a:t> </a:t>
            </a:r>
            <a:r>
              <a:rPr lang="en-US" dirty="0" err="1" smtClean="0"/>
              <a:t>оцењују</a:t>
            </a:r>
            <a:r>
              <a:rPr lang="en-US" dirty="0" smtClean="0"/>
              <a:t> у </a:t>
            </a:r>
            <a:r>
              <a:rPr lang="en-US" dirty="0" err="1" smtClean="0"/>
              <a:t>распону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 1 </a:t>
            </a:r>
            <a:r>
              <a:rPr lang="en-US" dirty="0" err="1" smtClean="0"/>
              <a:t>до</a:t>
            </a:r>
            <a:r>
              <a:rPr lang="en-US" dirty="0" smtClean="0"/>
              <a:t> 5.</a:t>
            </a:r>
          </a:p>
          <a:p>
            <a:r>
              <a:rPr lang="en-US" dirty="0" err="1" smtClean="0"/>
              <a:t>Дакле</a:t>
            </a:r>
            <a:r>
              <a:rPr lang="en-US" dirty="0" smtClean="0"/>
              <a:t>, </a:t>
            </a:r>
            <a:r>
              <a:rPr lang="sr-Cyrl-RS" dirty="0" smtClean="0"/>
              <a:t>наставници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оцењивачи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веома</a:t>
            </a:r>
            <a:r>
              <a:rPr lang="en-US" dirty="0" smtClean="0"/>
              <a:t> </a:t>
            </a:r>
            <a:r>
              <a:rPr lang="en-US" dirty="0" err="1" smtClean="0"/>
              <a:t>непоуздани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скала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оцењивање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више</a:t>
            </a:r>
            <a:r>
              <a:rPr lang="en-US" dirty="0" smtClean="0"/>
              <a:t> </a:t>
            </a:r>
            <a:r>
              <a:rPr lang="en-US" dirty="0" err="1" smtClean="0"/>
              <a:t>нивоа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неслагања</a:t>
            </a:r>
            <a:r>
              <a:rPr lang="en-US" dirty="0" smtClean="0"/>
              <a:t> и </a:t>
            </a:r>
            <a:r>
              <a:rPr lang="en-US" dirty="0" err="1" smtClean="0"/>
              <a:t>разлике</a:t>
            </a:r>
            <a:r>
              <a:rPr lang="en-US" dirty="0" smtClean="0"/>
              <a:t> </a:t>
            </a:r>
            <a:r>
              <a:rPr lang="en-US" dirty="0" err="1" smtClean="0"/>
              <a:t>међу</a:t>
            </a:r>
            <a:r>
              <a:rPr lang="en-US" dirty="0" smtClean="0"/>
              <a:t> </a:t>
            </a:r>
            <a:r>
              <a:rPr lang="sr-Cyrl-RS" dirty="0" smtClean="0"/>
              <a:t>наставницима</a:t>
            </a:r>
            <a:r>
              <a:rPr lang="en-US" dirty="0" smtClean="0"/>
              <a:t> </a:t>
            </a:r>
            <a:r>
              <a:rPr lang="en-US" dirty="0" err="1" smtClean="0"/>
              <a:t>више</a:t>
            </a:r>
            <a:r>
              <a:rPr lang="en-US" dirty="0" smtClean="0"/>
              <a:t> </a:t>
            </a:r>
            <a:r>
              <a:rPr lang="en-US" dirty="0" err="1" smtClean="0"/>
              <a:t>долазе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изражаја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3182"/>
            <a:ext cx="7693025" cy="3443293"/>
          </a:xfrm>
        </p:spPr>
        <p:txBody>
          <a:bodyPr/>
          <a:lstStyle/>
          <a:p>
            <a:r>
              <a:rPr lang="en-US" dirty="0" err="1" smtClean="0"/>
              <a:t>хало</a:t>
            </a:r>
            <a:r>
              <a:rPr lang="en-US" dirty="0" smtClean="0"/>
              <a:t> </a:t>
            </a:r>
            <a:r>
              <a:rPr lang="en-US" dirty="0" err="1" smtClean="0"/>
              <a:t>ефек</a:t>
            </a:r>
            <a:r>
              <a:rPr lang="sr-Cyrl-RS" dirty="0" smtClean="0"/>
              <a:t>а</a:t>
            </a:r>
            <a:r>
              <a:rPr lang="en-US" dirty="0" smtClean="0"/>
              <a:t>т.</a:t>
            </a:r>
          </a:p>
          <a:p>
            <a:r>
              <a:rPr lang="en-US" dirty="0" err="1" smtClean="0"/>
              <a:t>субјективност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исте</a:t>
            </a:r>
            <a:r>
              <a:rPr lang="en-US" dirty="0" smtClean="0"/>
              <a:t> </a:t>
            </a:r>
            <a:r>
              <a:rPr lang="en-US" dirty="0" err="1" smtClean="0"/>
              <a:t>оцене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различитих</a:t>
            </a:r>
            <a:r>
              <a:rPr lang="en-US" dirty="0" smtClean="0"/>
              <a:t> </a:t>
            </a:r>
            <a:r>
              <a:rPr lang="sr-Cyrl-RS" dirty="0" smtClean="0"/>
              <a:t>наставника</a:t>
            </a:r>
            <a:r>
              <a:rPr lang="en-US" dirty="0" smtClean="0"/>
              <a:t> </a:t>
            </a:r>
            <a:r>
              <a:rPr lang="en-US" dirty="0" err="1" smtClean="0"/>
              <a:t>немају</a:t>
            </a:r>
            <a:r>
              <a:rPr lang="en-US" dirty="0" smtClean="0"/>
              <a:t> </a:t>
            </a:r>
            <a:r>
              <a:rPr lang="en-US" dirty="0" err="1" smtClean="0"/>
              <a:t>исто</a:t>
            </a:r>
            <a:r>
              <a:rPr lang="en-US" dirty="0" smtClean="0"/>
              <a:t> </a:t>
            </a:r>
            <a:r>
              <a:rPr lang="en-US" dirty="0" err="1" smtClean="0"/>
              <a:t>значење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оцена</a:t>
            </a:r>
            <a:r>
              <a:rPr lang="en-US" dirty="0" smtClean="0"/>
              <a:t> </a:t>
            </a:r>
            <a:r>
              <a:rPr lang="en-US" dirty="0" err="1" smtClean="0"/>
              <a:t>коју</a:t>
            </a:r>
            <a:r>
              <a:rPr lang="en-US" dirty="0" smtClean="0"/>
              <a:t> </a:t>
            </a:r>
            <a:r>
              <a:rPr lang="en-US" dirty="0" err="1" smtClean="0"/>
              <a:t>даје</a:t>
            </a:r>
            <a:r>
              <a:rPr lang="en-US" dirty="0" smtClean="0"/>
              <a:t> </a:t>
            </a:r>
            <a:r>
              <a:rPr lang="en-US" dirty="0" err="1" smtClean="0"/>
              <a:t>исти</a:t>
            </a:r>
            <a:r>
              <a:rPr lang="en-US" dirty="0" smtClean="0"/>
              <a:t> </a:t>
            </a:r>
            <a:r>
              <a:rPr lang="sr-Cyrl-RS" dirty="0" smtClean="0"/>
              <a:t>наставник</a:t>
            </a:r>
            <a:r>
              <a:rPr lang="en-US" dirty="0" smtClean="0"/>
              <a:t> у </a:t>
            </a:r>
            <a:r>
              <a:rPr lang="en-US" dirty="0" err="1" smtClean="0"/>
              <a:t>различито</a:t>
            </a:r>
            <a:r>
              <a:rPr lang="en-US" dirty="0" smtClean="0"/>
              <a:t> </a:t>
            </a:r>
            <a:r>
              <a:rPr lang="en-US" dirty="0" err="1" smtClean="0"/>
              <a:t>време</a:t>
            </a:r>
            <a:r>
              <a:rPr lang="en-US" dirty="0" smtClean="0"/>
              <a:t> </a:t>
            </a:r>
            <a:r>
              <a:rPr lang="en-US" dirty="0" err="1" smtClean="0"/>
              <a:t>нема</a:t>
            </a:r>
            <a:r>
              <a:rPr lang="en-US" dirty="0" smtClean="0"/>
              <a:t> </a:t>
            </a:r>
            <a:r>
              <a:rPr lang="en-US" dirty="0" err="1" smtClean="0"/>
              <a:t>увек</a:t>
            </a:r>
            <a:r>
              <a:rPr lang="en-US" dirty="0" smtClean="0"/>
              <a:t> </a:t>
            </a:r>
            <a:r>
              <a:rPr lang="en-US" dirty="0" err="1" smtClean="0"/>
              <a:t>исто</a:t>
            </a:r>
            <a:r>
              <a:rPr lang="en-US" dirty="0" smtClean="0"/>
              <a:t> </a:t>
            </a:r>
            <a:r>
              <a:rPr lang="en-US" dirty="0" err="1" smtClean="0"/>
              <a:t>значење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гр</a:t>
            </a:r>
            <a:r>
              <a:rPr lang="en-US" dirty="0" err="1" smtClean="0"/>
              <a:t>ешка</a:t>
            </a:r>
            <a:r>
              <a:rPr lang="en-US" dirty="0" smtClean="0"/>
              <a:t> </a:t>
            </a:r>
            <a:r>
              <a:rPr lang="en-US" dirty="0" err="1" smtClean="0"/>
              <a:t>централне</a:t>
            </a:r>
            <a:r>
              <a:rPr lang="en-US" dirty="0" smtClean="0"/>
              <a:t> </a:t>
            </a:r>
            <a:r>
              <a:rPr lang="sr-Cyrl-RS" dirty="0" smtClean="0"/>
              <a:t>тенденције,</a:t>
            </a:r>
          </a:p>
          <a:p>
            <a:r>
              <a:rPr lang="en-US" dirty="0" err="1" smtClean="0"/>
              <a:t>грешка</a:t>
            </a:r>
            <a:r>
              <a:rPr lang="en-US" dirty="0" smtClean="0"/>
              <a:t> </a:t>
            </a:r>
            <a:r>
              <a:rPr lang="en-US" dirty="0" err="1" smtClean="0"/>
              <a:t>контраста</a:t>
            </a:r>
            <a:r>
              <a:rPr lang="en-US" dirty="0" smtClean="0"/>
              <a:t>.</a:t>
            </a:r>
          </a:p>
          <a:p>
            <a:r>
              <a:rPr lang="sr-Cyrl-RS" dirty="0" smtClean="0"/>
              <a:t>О</a:t>
            </a:r>
            <a:r>
              <a:rPr lang="en-US" dirty="0" err="1" smtClean="0"/>
              <a:t>сетљив</a:t>
            </a:r>
            <a:r>
              <a:rPr lang="sr-Cyrl-RS" dirty="0" smtClean="0"/>
              <a:t>ост наставника</a:t>
            </a:r>
            <a:r>
              <a:rPr lang="en-US" dirty="0" smtClean="0"/>
              <a:t> </a:t>
            </a:r>
            <a:r>
              <a:rPr lang="en-US" dirty="0" err="1" smtClean="0"/>
              <a:t>када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помене</a:t>
            </a:r>
            <a:r>
              <a:rPr lang="en-US" dirty="0" smtClean="0"/>
              <a:t> </a:t>
            </a:r>
            <a:r>
              <a:rPr lang="en-US" dirty="0" err="1" smtClean="0"/>
              <a:t>њихова</a:t>
            </a:r>
            <a:r>
              <a:rPr lang="en-US" dirty="0" smtClean="0"/>
              <a:t> </a:t>
            </a:r>
            <a:r>
              <a:rPr lang="en-US" dirty="0" err="1" smtClean="0"/>
              <a:t>компетентност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оцењивање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Разлике с обзиром на пол студената </a:t>
            </a:r>
            <a:endParaRPr lang="en-US" dirty="0" smtClean="0"/>
          </a:p>
          <a:p>
            <a:r>
              <a:rPr lang="sr-Cyrl-RS" dirty="0" smtClean="0"/>
              <a:t>Мало радова</a:t>
            </a:r>
          </a:p>
          <a:p>
            <a:r>
              <a:rPr lang="en-US" dirty="0" err="1" smtClean="0"/>
              <a:t>много</a:t>
            </a:r>
            <a:r>
              <a:rPr lang="en-US" dirty="0" smtClean="0"/>
              <a:t> </a:t>
            </a:r>
            <a:r>
              <a:rPr lang="en-US" dirty="0" err="1" smtClean="0"/>
              <a:t>отворених</a:t>
            </a:r>
            <a:r>
              <a:rPr lang="sr-Cyrl-RS" dirty="0" smtClean="0"/>
              <a:t> питања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Т</a:t>
            </a:r>
            <a:r>
              <a:rPr lang="en-US" dirty="0" err="1" smtClean="0"/>
              <a:t>радициј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 smtClean="0"/>
              <a:t>дуг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 smtClean="0"/>
              <a:t>колико</a:t>
            </a:r>
            <a:r>
              <a:rPr lang="en-US" dirty="0" smtClean="0"/>
              <a:t> и </a:t>
            </a:r>
            <a:r>
              <a:rPr lang="en-US" dirty="0" err="1" smtClean="0"/>
              <a:t>сама</a:t>
            </a:r>
            <a:r>
              <a:rPr lang="en-US" dirty="0" smtClean="0"/>
              <a:t> </a:t>
            </a:r>
            <a:r>
              <a:rPr lang="en-US" dirty="0" err="1" smtClean="0"/>
              <a:t>настава</a:t>
            </a:r>
            <a:r>
              <a:rPr lang="en-US" dirty="0" smtClean="0"/>
              <a:t>.</a:t>
            </a:r>
            <a:endParaRPr lang="sr-Cyrl-RS" dirty="0" smtClean="0"/>
          </a:p>
          <a:p>
            <a:r>
              <a:rPr lang="en-US" i="1" dirty="0" err="1" smtClean="0"/>
              <a:t>Саксонски</a:t>
            </a:r>
            <a:r>
              <a:rPr lang="en-US" i="1" dirty="0" smtClean="0"/>
              <a:t> </a:t>
            </a:r>
            <a:r>
              <a:rPr lang="en-US" i="1" dirty="0" err="1" smtClean="0"/>
              <a:t>школски</a:t>
            </a:r>
            <a:r>
              <a:rPr lang="en-US" i="1" dirty="0" smtClean="0"/>
              <a:t> </a:t>
            </a:r>
            <a:r>
              <a:rPr lang="en-US" i="1" dirty="0" err="1" smtClean="0"/>
              <a:t>рад</a:t>
            </a:r>
            <a:r>
              <a:rPr lang="en-US" i="1" dirty="0" smtClean="0"/>
              <a:t> </a:t>
            </a:r>
            <a:r>
              <a:rPr lang="en-US" dirty="0" smtClean="0"/>
              <a:t>у 16. </a:t>
            </a:r>
            <a:r>
              <a:rPr lang="en-US" dirty="0" err="1" smtClean="0"/>
              <a:t>веку</a:t>
            </a:r>
            <a:r>
              <a:rPr lang="en-US" dirty="0" smtClean="0"/>
              <a:t> </a:t>
            </a:r>
            <a:r>
              <a:rPr lang="en-US" dirty="0" err="1" smtClean="0"/>
              <a:t>постојала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обавеза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путем</a:t>
            </a:r>
            <a:r>
              <a:rPr lang="en-US" dirty="0" smtClean="0"/>
              <a:t> </a:t>
            </a:r>
            <a:r>
              <a:rPr lang="en-US" dirty="0" err="1" smtClean="0"/>
              <a:t>испита</a:t>
            </a:r>
            <a:r>
              <a:rPr lang="en-US" dirty="0" smtClean="0"/>
              <a:t> </a:t>
            </a:r>
            <a:r>
              <a:rPr lang="en-US" dirty="0" err="1" smtClean="0"/>
              <a:t>оцењују</a:t>
            </a:r>
            <a:r>
              <a:rPr lang="en-US" dirty="0" smtClean="0"/>
              <a:t> у </a:t>
            </a:r>
            <a:r>
              <a:rPr lang="en-US" dirty="0" err="1" smtClean="0"/>
              <a:t>сваком</a:t>
            </a:r>
            <a:r>
              <a:rPr lang="en-US" dirty="0" smtClean="0"/>
              <a:t> </a:t>
            </a:r>
            <a:r>
              <a:rPr lang="en-US" dirty="0" err="1" smtClean="0"/>
              <a:t>полугодишту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марљиви</a:t>
            </a:r>
            <a:r>
              <a:rPr lang="en-US" dirty="0" smtClean="0"/>
              <a:t>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награђују</a:t>
            </a:r>
            <a:r>
              <a:rPr lang="en-US" dirty="0" smtClean="0"/>
              <a:t>, а </a:t>
            </a:r>
            <a:r>
              <a:rPr lang="en-US" dirty="0" err="1" smtClean="0"/>
              <a:t>лоши</a:t>
            </a:r>
            <a:r>
              <a:rPr lang="en-US" dirty="0" smtClean="0"/>
              <a:t> </a:t>
            </a:r>
            <a:r>
              <a:rPr lang="en-US" dirty="0" err="1" smtClean="0"/>
              <a:t>кажњавају</a:t>
            </a:r>
            <a:r>
              <a:rPr lang="en-US" dirty="0" smtClean="0"/>
              <a:t> </a:t>
            </a:r>
            <a:r>
              <a:rPr lang="en-US" dirty="0" err="1" smtClean="0"/>
              <a:t>изрицањем</a:t>
            </a:r>
            <a:r>
              <a:rPr lang="en-US" dirty="0" smtClean="0"/>
              <a:t> </a:t>
            </a:r>
            <a:r>
              <a:rPr lang="en-US" dirty="0" err="1" smtClean="0"/>
              <a:t>опомена</a:t>
            </a:r>
            <a:r>
              <a:rPr lang="en-US" dirty="0" smtClean="0"/>
              <a:t>.</a:t>
            </a:r>
            <a:endParaRPr lang="sr-Cyrl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Нумеричко</a:t>
            </a:r>
            <a:r>
              <a:rPr lang="en-US" dirty="0" smtClean="0"/>
              <a:t> </a:t>
            </a:r>
            <a:r>
              <a:rPr lang="en-US" dirty="0" err="1" smtClean="0"/>
              <a:t>оцењивање</a:t>
            </a:r>
            <a:r>
              <a:rPr lang="en-US" dirty="0" smtClean="0"/>
              <a:t> </a:t>
            </a:r>
            <a:r>
              <a:rPr lang="en-US" dirty="0" err="1" smtClean="0"/>
              <a:t>масовно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уведено</a:t>
            </a:r>
            <a:r>
              <a:rPr lang="en-US" dirty="0" smtClean="0"/>
              <a:t> у 18. и 19. </a:t>
            </a:r>
            <a:r>
              <a:rPr lang="en-US" dirty="0" err="1" smtClean="0"/>
              <a:t>веку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Како оцену види студент?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добра</a:t>
            </a:r>
            <a:r>
              <a:rPr lang="en-US" dirty="0" smtClean="0"/>
              <a:t> </a:t>
            </a:r>
            <a:r>
              <a:rPr lang="en-US" dirty="0" err="1" smtClean="0"/>
              <a:t>оцена</a:t>
            </a:r>
            <a:r>
              <a:rPr lang="en-US" dirty="0" smtClean="0"/>
              <a:t> </a:t>
            </a:r>
            <a:r>
              <a:rPr lang="sr-Cyrl-RS" dirty="0" smtClean="0"/>
              <a:t>је </a:t>
            </a:r>
            <a:r>
              <a:rPr lang="en-US" dirty="0" err="1" smtClean="0"/>
              <a:t>идеал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sr-Cyrl-RS" dirty="0" smtClean="0"/>
              <a:t>студент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првог</a:t>
            </a:r>
            <a:r>
              <a:rPr lang="en-US" dirty="0" smtClean="0"/>
              <a:t> </a:t>
            </a:r>
            <a:r>
              <a:rPr lang="en-US" dirty="0" err="1" smtClean="0"/>
              <a:t>сусрета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школом</a:t>
            </a:r>
            <a:r>
              <a:rPr lang="sr-Cyrl-RS" dirty="0" smtClean="0"/>
              <a:t>, односно факултетом</a:t>
            </a:r>
            <a:r>
              <a:rPr lang="en-US" dirty="0" smtClean="0"/>
              <a:t>. </a:t>
            </a:r>
            <a:endParaRPr lang="sr-Cyrl-RS" dirty="0" smtClean="0"/>
          </a:p>
          <a:p>
            <a:r>
              <a:rPr lang="sr-Cyrl-RS" dirty="0" smtClean="0"/>
              <a:t>За </a:t>
            </a:r>
            <a:r>
              <a:rPr lang="en-US" dirty="0" err="1" smtClean="0"/>
              <a:t>већину</a:t>
            </a:r>
            <a:r>
              <a:rPr lang="en-US" dirty="0" smtClean="0"/>
              <a:t> </a:t>
            </a:r>
            <a:r>
              <a:rPr lang="sr-Cyrl-RS" dirty="0" smtClean="0"/>
              <a:t>студената</a:t>
            </a:r>
            <a:r>
              <a:rPr lang="en-US" dirty="0" smtClean="0"/>
              <a:t> </a:t>
            </a:r>
            <a:r>
              <a:rPr lang="en-US" dirty="0" err="1" smtClean="0"/>
              <a:t>покретачка</a:t>
            </a:r>
            <a:r>
              <a:rPr lang="en-US" dirty="0" smtClean="0"/>
              <a:t> </a:t>
            </a:r>
            <a:r>
              <a:rPr lang="en-US" dirty="0" err="1" smtClean="0"/>
              <a:t>снага</a:t>
            </a:r>
            <a:r>
              <a:rPr lang="en-US" dirty="0" smtClean="0"/>
              <a:t> </a:t>
            </a:r>
            <a:r>
              <a:rPr lang="en-US" dirty="0" err="1" smtClean="0"/>
              <a:t>учења</a:t>
            </a:r>
            <a:r>
              <a:rPr lang="en-US" dirty="0" smtClean="0"/>
              <a:t>. </a:t>
            </a:r>
            <a:endParaRPr lang="sr-Cyrl-RS" dirty="0" smtClean="0"/>
          </a:p>
          <a:p>
            <a:r>
              <a:rPr lang="sr-Cyrl-RS" dirty="0" smtClean="0"/>
              <a:t>студенти</a:t>
            </a:r>
            <a:r>
              <a:rPr lang="en-US" dirty="0" smtClean="0"/>
              <a:t> </a:t>
            </a:r>
            <a:r>
              <a:rPr lang="en-US" dirty="0" err="1" smtClean="0"/>
              <a:t>уче</a:t>
            </a:r>
            <a:r>
              <a:rPr lang="en-US" dirty="0" smtClean="0"/>
              <a:t> </a:t>
            </a:r>
            <a:r>
              <a:rPr lang="en-US" dirty="0" err="1" smtClean="0"/>
              <a:t>оно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ће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 </a:t>
            </a:r>
            <a:r>
              <a:rPr lang="en-US" dirty="0" err="1" smtClean="0"/>
              <a:t>предмет</a:t>
            </a:r>
            <a:r>
              <a:rPr lang="en-US" dirty="0" smtClean="0"/>
              <a:t> </a:t>
            </a:r>
            <a:r>
              <a:rPr lang="en-US" dirty="0" err="1" smtClean="0"/>
              <a:t>оцењивања</a:t>
            </a:r>
            <a:r>
              <a:rPr lang="en-US" dirty="0" smtClean="0"/>
              <a:t>. </a:t>
            </a:r>
            <a:endParaRPr lang="sr-Cyrl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</a:t>
            </a:r>
            <a:r>
              <a:rPr lang="en-US" dirty="0" err="1" smtClean="0"/>
              <a:t>Оцена</a:t>
            </a:r>
            <a:r>
              <a:rPr lang="en-US" dirty="0" smtClean="0"/>
              <a:t> </a:t>
            </a:r>
            <a:r>
              <a:rPr lang="en-US" dirty="0" err="1" smtClean="0"/>
              <a:t>знања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реп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покреће</a:t>
            </a:r>
            <a:r>
              <a:rPr lang="en-US" dirty="0" smtClean="0"/>
              <a:t> </a:t>
            </a:r>
            <a:r>
              <a:rPr lang="en-US" dirty="0" err="1" smtClean="0"/>
              <a:t>пса</a:t>
            </a:r>
            <a:r>
              <a:rPr lang="en-US" dirty="0" smtClean="0"/>
              <a:t>“</a:t>
            </a:r>
            <a:r>
              <a:rPr lang="sr-Cyrl-RS" dirty="0" smtClean="0"/>
              <a:t>. </a:t>
            </a:r>
          </a:p>
          <a:p>
            <a:r>
              <a:rPr lang="sr-Cyrl-RS" dirty="0" smtClean="0"/>
              <a:t>студент </a:t>
            </a:r>
            <a:r>
              <a:rPr lang="en-US" dirty="0" err="1" smtClean="0"/>
              <a:t>учи</a:t>
            </a:r>
            <a:r>
              <a:rPr lang="en-US" dirty="0" smtClean="0"/>
              <a:t> и </a:t>
            </a:r>
            <a:r>
              <a:rPr lang="en-US" dirty="0" err="1" smtClean="0"/>
              <a:t>бори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оцену</a:t>
            </a:r>
            <a:r>
              <a:rPr lang="en-US" dirty="0" smtClean="0"/>
              <a:t>, а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знање.У</a:t>
            </a:r>
            <a:r>
              <a:rPr lang="en-US" dirty="0" smtClean="0"/>
              <a:t> </a:t>
            </a:r>
            <a:r>
              <a:rPr lang="en-US" dirty="0" err="1" smtClean="0"/>
              <a:t>тој</a:t>
            </a:r>
            <a:r>
              <a:rPr lang="en-US" dirty="0" smtClean="0"/>
              <a:t> </a:t>
            </a:r>
            <a:r>
              <a:rPr lang="en-US" dirty="0" err="1" smtClean="0"/>
              <a:t>борби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сва</a:t>
            </a:r>
            <a:r>
              <a:rPr lang="en-US" dirty="0" smtClean="0"/>
              <a:t> </a:t>
            </a:r>
            <a:r>
              <a:rPr lang="en-US" dirty="0" err="1" smtClean="0"/>
              <a:t>средства</a:t>
            </a:r>
            <a:r>
              <a:rPr lang="en-US" dirty="0" smtClean="0"/>
              <a:t> (</a:t>
            </a:r>
            <a:r>
              <a:rPr lang="en-US" dirty="0" err="1" smtClean="0"/>
              <a:t>преписивање</a:t>
            </a:r>
            <a:r>
              <a:rPr lang="en-US" dirty="0" smtClean="0"/>
              <a:t>, </a:t>
            </a:r>
            <a:r>
              <a:rPr lang="en-US" dirty="0" err="1" smtClean="0"/>
              <a:t>шапутање</a:t>
            </a:r>
            <a:r>
              <a:rPr lang="en-US" dirty="0" smtClean="0"/>
              <a:t>, </a:t>
            </a:r>
            <a:r>
              <a:rPr lang="en-US" dirty="0" err="1" smtClean="0"/>
              <a:t>пушкице</a:t>
            </a:r>
            <a:r>
              <a:rPr lang="en-US" dirty="0" smtClean="0"/>
              <a:t>, </a:t>
            </a:r>
            <a:r>
              <a:rPr lang="en-US" dirty="0" err="1" smtClean="0"/>
              <a:t>бубице</a:t>
            </a:r>
            <a:r>
              <a:rPr lang="en-US" dirty="0" smtClean="0"/>
              <a:t>, </a:t>
            </a:r>
            <a:r>
              <a:rPr lang="en-US" dirty="0" err="1" smtClean="0"/>
              <a:t>телефони</a:t>
            </a:r>
            <a:r>
              <a:rPr lang="en-US" dirty="0" smtClean="0"/>
              <a:t> и </a:t>
            </a:r>
            <a:r>
              <a:rPr lang="en-US" dirty="0" err="1" smtClean="0"/>
              <a:t>друго</a:t>
            </a:r>
            <a:r>
              <a:rPr lang="en-US" dirty="0" smtClean="0"/>
              <a:t>) </a:t>
            </a:r>
            <a:r>
              <a:rPr lang="en-US" dirty="0" err="1" smtClean="0"/>
              <a:t>дозвољена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значј</a:t>
            </a:r>
            <a:r>
              <a:rPr lang="en-US" dirty="0" smtClean="0"/>
              <a:t> </a:t>
            </a:r>
            <a:r>
              <a:rPr lang="en-US" dirty="0" err="1" smtClean="0"/>
              <a:t>предмет</a:t>
            </a:r>
            <a:r>
              <a:rPr lang="sr-Cyrl-RS" dirty="0" smtClean="0"/>
              <a:t>а </a:t>
            </a:r>
            <a:r>
              <a:rPr lang="en-US" dirty="0" smtClean="0"/>
              <a:t>и </a:t>
            </a:r>
            <a:r>
              <a:rPr lang="en-US" dirty="0" err="1" smtClean="0"/>
              <a:t>ауторитет</a:t>
            </a:r>
            <a:r>
              <a:rPr lang="en-US" dirty="0" smtClean="0"/>
              <a:t> </a:t>
            </a:r>
            <a:r>
              <a:rPr lang="en-US" dirty="0" err="1" smtClean="0"/>
              <a:t>наставника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 - радионица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34+42=</a:t>
            </a:r>
          </a:p>
          <a:p>
            <a:pPr lvl="0"/>
            <a:r>
              <a:rPr lang="sr-Cyrl-RS" sz="2000" dirty="0" smtClean="0"/>
              <a:t> </a:t>
            </a:r>
            <a:r>
              <a:rPr lang="en-US" sz="2000" dirty="0" smtClean="0"/>
              <a:t>28+59=</a:t>
            </a:r>
          </a:p>
          <a:p>
            <a:pPr lvl="0"/>
            <a:r>
              <a:rPr lang="sr-Cyrl-RS" sz="2000" dirty="0" smtClean="0"/>
              <a:t> </a:t>
            </a:r>
            <a:r>
              <a:rPr lang="en-US" sz="2000" dirty="0" smtClean="0"/>
              <a:t>76-31=</a:t>
            </a:r>
          </a:p>
          <a:p>
            <a:pPr lvl="0"/>
            <a:r>
              <a:rPr lang="sr-Cyrl-RS" sz="2000" dirty="0" smtClean="0"/>
              <a:t> </a:t>
            </a:r>
            <a:r>
              <a:rPr lang="en-US" sz="2000" dirty="0" smtClean="0"/>
              <a:t>53-27=</a:t>
            </a:r>
          </a:p>
          <a:p>
            <a:pPr lvl="0"/>
            <a:r>
              <a:rPr lang="sr-Cyrl-RS" sz="2000" dirty="0" smtClean="0"/>
              <a:t> </a:t>
            </a:r>
            <a:r>
              <a:rPr lang="en-US" sz="2000" dirty="0" smtClean="0"/>
              <a:t>23·3=</a:t>
            </a:r>
          </a:p>
          <a:p>
            <a:pPr lvl="0"/>
            <a:r>
              <a:rPr lang="sr-Cyrl-RS" sz="2000" dirty="0" smtClean="0"/>
              <a:t> </a:t>
            </a:r>
            <a:r>
              <a:rPr lang="en-US" sz="2000" dirty="0" smtClean="0"/>
              <a:t>61·5=</a:t>
            </a:r>
          </a:p>
          <a:p>
            <a:pPr lvl="0"/>
            <a:r>
              <a:rPr lang="sr-Cyrl-RS" sz="2000" dirty="0" smtClean="0"/>
              <a:t> </a:t>
            </a:r>
            <a:r>
              <a:rPr lang="en-US" sz="2000" dirty="0" smtClean="0"/>
              <a:t>38·4=</a:t>
            </a:r>
          </a:p>
          <a:p>
            <a:pPr lvl="0"/>
            <a:r>
              <a:rPr lang="sr-Cyrl-RS" sz="2000" dirty="0" smtClean="0"/>
              <a:t> </a:t>
            </a:r>
            <a:r>
              <a:rPr lang="en-US" sz="2000" dirty="0" smtClean="0"/>
              <a:t>83-40+18=</a:t>
            </a:r>
          </a:p>
          <a:p>
            <a:pPr lvl="0"/>
            <a:r>
              <a:rPr lang="sr-Cyrl-RS" sz="2000" dirty="0" smtClean="0"/>
              <a:t> </a:t>
            </a:r>
            <a:r>
              <a:rPr lang="en-US" sz="2000" dirty="0" smtClean="0"/>
              <a:t>(42+39)·6=</a:t>
            </a:r>
          </a:p>
          <a:p>
            <a:pPr lvl="0"/>
            <a:r>
              <a:rPr lang="sr-Cyrl-RS" sz="2000" dirty="0" smtClean="0"/>
              <a:t> </a:t>
            </a:r>
            <a:r>
              <a:rPr lang="en-US" sz="2000" dirty="0" smtClean="0"/>
              <a:t>(93-52)·8=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РАЗЛОЗИ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ДЕКЛАРАТИВНА ОПРЕДЕЉЕЊА</a:t>
            </a:r>
          </a:p>
          <a:p>
            <a:r>
              <a:rPr lang="sr-Cyrl-RS" dirty="0" smtClean="0"/>
              <a:t>СПОРОСТ У ПРОМЕНАМА</a:t>
            </a:r>
          </a:p>
          <a:p>
            <a:r>
              <a:rPr lang="sr-Cyrl-RS" dirty="0" smtClean="0"/>
              <a:t>КОМЕНСКИ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43248"/>
            <a:ext cx="7693025" cy="2943227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                     Проблеми:</a:t>
            </a:r>
            <a:endParaRPr lang="en-US" dirty="0" smtClean="0"/>
          </a:p>
          <a:p>
            <a:r>
              <a:rPr lang="sr-Cyrl-RS" dirty="0" smtClean="0"/>
              <a:t>скала за оцењивање,</a:t>
            </a:r>
            <a:endParaRPr lang="en-US" dirty="0" smtClean="0"/>
          </a:p>
          <a:p>
            <a:r>
              <a:rPr lang="sr-Cyrl-RS" dirty="0" smtClean="0"/>
              <a:t>шта се оцењује,</a:t>
            </a:r>
            <a:endParaRPr lang="en-US" dirty="0" smtClean="0"/>
          </a:p>
          <a:p>
            <a:r>
              <a:rPr lang="sr-Cyrl-RS" dirty="0" smtClean="0"/>
              <a:t>на који начин се оцењује.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28934"/>
            <a:ext cx="7693025" cy="3157541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          Шта се оцењује?</a:t>
            </a:r>
            <a:endParaRPr lang="en-US" dirty="0" smtClean="0"/>
          </a:p>
          <a:p>
            <a:r>
              <a:rPr lang="sr-Cyrl-RS" dirty="0" smtClean="0"/>
              <a:t>знања, односно на </a:t>
            </a:r>
            <a:r>
              <a:rPr lang="en-US" dirty="0" err="1" smtClean="0"/>
              <a:t>познавањ</a:t>
            </a:r>
            <a:r>
              <a:rPr lang="sr-Cyrl-RS" dirty="0" smtClean="0"/>
              <a:t>е садржаја</a:t>
            </a:r>
            <a:r>
              <a:rPr lang="en-US" dirty="0" smtClean="0"/>
              <a:t> и </a:t>
            </a:r>
            <a:r>
              <a:rPr lang="en-US" dirty="0" err="1" smtClean="0"/>
              <a:t>чињеница</a:t>
            </a:r>
            <a:r>
              <a:rPr lang="sr-Cyrl-RS" dirty="0" smtClean="0"/>
              <a:t> (лакше их мерити)</a:t>
            </a:r>
            <a:r>
              <a:rPr lang="en-US" dirty="0" smtClean="0"/>
              <a:t>. 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               З</a:t>
            </a:r>
            <a:r>
              <a:rPr lang="en-US" dirty="0" err="1" smtClean="0"/>
              <a:t>апостављају</a:t>
            </a:r>
            <a:r>
              <a:rPr lang="sr-Cyrl-RS" dirty="0" smtClean="0"/>
              <a:t> се: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интелектуалне</a:t>
            </a:r>
            <a:r>
              <a:rPr lang="en-US" dirty="0" smtClean="0"/>
              <a:t> </a:t>
            </a:r>
            <a:r>
              <a:rPr lang="en-US" dirty="0" err="1" smtClean="0"/>
              <a:t>способности</a:t>
            </a:r>
            <a:r>
              <a:rPr lang="en-US" dirty="0" smtClean="0"/>
              <a:t>, </a:t>
            </a:r>
            <a:r>
              <a:rPr lang="en-US" dirty="0" err="1" smtClean="0"/>
              <a:t>особине</a:t>
            </a:r>
            <a:r>
              <a:rPr lang="en-US" dirty="0" smtClean="0"/>
              <a:t> </a:t>
            </a:r>
            <a:r>
              <a:rPr lang="en-US" dirty="0" err="1" smtClean="0"/>
              <a:t>личности</a:t>
            </a:r>
            <a:r>
              <a:rPr lang="en-US" dirty="0" smtClean="0"/>
              <a:t> и </a:t>
            </a:r>
            <a:r>
              <a:rPr lang="en-US" dirty="0" err="1" smtClean="0"/>
              <a:t>напредовање</a:t>
            </a:r>
            <a:r>
              <a:rPr lang="en-US" dirty="0" smtClean="0"/>
              <a:t> </a:t>
            </a:r>
            <a:r>
              <a:rPr lang="sr-Cyrl-RS" dirty="0" smtClean="0"/>
              <a:t>студената.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81510"/>
          </a:xfrm>
        </p:spPr>
        <p:txBody>
          <a:bodyPr/>
          <a:lstStyle/>
          <a:p>
            <a:r>
              <a:rPr lang="en-US" sz="2000" dirty="0" err="1" smtClean="0"/>
              <a:t>Хераклит</a:t>
            </a:r>
            <a:r>
              <a:rPr lang="en-US" sz="2000" dirty="0" smtClean="0"/>
              <a:t>: „</a:t>
            </a:r>
            <a:r>
              <a:rPr lang="en-US" sz="2000" dirty="0" err="1" smtClean="0"/>
              <a:t>познавање</a:t>
            </a:r>
            <a:r>
              <a:rPr lang="en-US" sz="2000" dirty="0" smtClean="0"/>
              <a:t> </a:t>
            </a:r>
            <a:r>
              <a:rPr lang="en-US" sz="2000" dirty="0" err="1" smtClean="0"/>
              <a:t>много</a:t>
            </a:r>
            <a:r>
              <a:rPr lang="en-US" sz="2000" dirty="0" smtClean="0"/>
              <a:t> </a:t>
            </a:r>
            <a:r>
              <a:rPr lang="en-US" sz="2000" dirty="0" err="1" smtClean="0"/>
              <a:t>ствари</a:t>
            </a:r>
            <a:r>
              <a:rPr lang="en-US" sz="2000" dirty="0" smtClean="0"/>
              <a:t>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учи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проницљивости</a:t>
            </a:r>
            <a:r>
              <a:rPr lang="en-US" sz="2000" dirty="0" smtClean="0"/>
              <a:t>“. </a:t>
            </a:r>
            <a:endParaRPr lang="sr-Cyrl-RS" sz="2000" dirty="0" smtClean="0"/>
          </a:p>
          <a:p>
            <a:r>
              <a:rPr lang="sr-Cyrl-RS" sz="2000" dirty="0" smtClean="0"/>
              <a:t>М</a:t>
            </a:r>
            <a:r>
              <a:rPr lang="en-US" sz="2000" dirty="0" err="1" smtClean="0"/>
              <a:t>онтењ</a:t>
            </a:r>
            <a:r>
              <a:rPr lang="en-US" sz="2000" dirty="0" smtClean="0"/>
              <a:t> у 16. </a:t>
            </a:r>
            <a:r>
              <a:rPr lang="sr-Cyrl-RS" sz="2000" dirty="0" smtClean="0"/>
              <a:t>в</a:t>
            </a:r>
            <a:r>
              <a:rPr lang="en-US" sz="2000" dirty="0" err="1" smtClean="0"/>
              <a:t>еку</a:t>
            </a:r>
            <a:r>
              <a:rPr lang="en-US" sz="2000" dirty="0" smtClean="0"/>
              <a:t>: „</a:t>
            </a:r>
            <a:r>
              <a:rPr lang="en-US" sz="2000" dirty="0" err="1" smtClean="0"/>
              <a:t>Драге</a:t>
            </a:r>
            <a:r>
              <a:rPr lang="en-US" sz="2000" dirty="0" smtClean="0"/>
              <a:t> </a:t>
            </a:r>
            <a:r>
              <a:rPr lang="en-US" sz="2000" dirty="0" err="1" smtClean="0"/>
              <a:t>воље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враћам</a:t>
            </a:r>
            <a:r>
              <a:rPr lang="en-US" sz="2000" dirty="0" smtClean="0"/>
              <a:t> </a:t>
            </a:r>
            <a:r>
              <a:rPr lang="en-US" sz="2000" dirty="0" err="1" smtClean="0"/>
              <a:t>апсурдности</a:t>
            </a:r>
            <a:r>
              <a:rPr lang="en-US" sz="2000" dirty="0" smtClean="0"/>
              <a:t> </a:t>
            </a:r>
            <a:r>
              <a:rPr lang="en-US" sz="2000" dirty="0" err="1" smtClean="0"/>
              <a:t>нашег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образовања</a:t>
            </a:r>
            <a:r>
              <a:rPr lang="en-US" sz="2000" dirty="0" smtClean="0"/>
              <a:t> – </a:t>
            </a:r>
            <a:r>
              <a:rPr lang="en-US" sz="2000" dirty="0" err="1" smtClean="0"/>
              <a:t>његов</a:t>
            </a:r>
            <a:r>
              <a:rPr lang="en-US" sz="2000" dirty="0" smtClean="0"/>
              <a:t> </a:t>
            </a:r>
            <a:r>
              <a:rPr lang="en-US" sz="2000" dirty="0" err="1" smtClean="0"/>
              <a:t>циљ</a:t>
            </a:r>
            <a:r>
              <a:rPr lang="en-US" sz="2000" dirty="0" smtClean="0"/>
              <a:t> </a:t>
            </a:r>
            <a:r>
              <a:rPr lang="en-US" sz="2000" dirty="0" err="1" smtClean="0"/>
              <a:t>није</a:t>
            </a:r>
            <a:r>
              <a:rPr lang="en-US" sz="2000" dirty="0" smtClean="0"/>
              <a:t> </a:t>
            </a:r>
            <a:r>
              <a:rPr lang="en-US" sz="2000" dirty="0" err="1" smtClean="0"/>
              <a:t>био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нас</a:t>
            </a:r>
            <a:r>
              <a:rPr lang="en-US" sz="2000" dirty="0" smtClean="0"/>
              <a:t> </a:t>
            </a:r>
            <a:r>
              <a:rPr lang="en-US" sz="2000" dirty="0" err="1" smtClean="0"/>
              <a:t>учини</a:t>
            </a:r>
            <a:r>
              <a:rPr lang="en-US" sz="2000" dirty="0" smtClean="0"/>
              <a:t> </a:t>
            </a:r>
            <a:r>
              <a:rPr lang="en-US" sz="2000" dirty="0" err="1" smtClean="0"/>
              <a:t>добрим</a:t>
            </a:r>
            <a:r>
              <a:rPr lang="en-US" sz="2000" dirty="0" smtClean="0"/>
              <a:t> и </a:t>
            </a:r>
            <a:r>
              <a:rPr lang="en-US" sz="2000" dirty="0" err="1" smtClean="0"/>
              <a:t>мудрим</a:t>
            </a:r>
            <a:r>
              <a:rPr lang="en-US" sz="2000" dirty="0" smtClean="0"/>
              <a:t> </a:t>
            </a:r>
            <a:r>
              <a:rPr lang="en-US" sz="2000" dirty="0" err="1" smtClean="0"/>
              <a:t>људима</a:t>
            </a:r>
            <a:r>
              <a:rPr lang="en-US" sz="2000" dirty="0" smtClean="0"/>
              <a:t> </a:t>
            </a:r>
            <a:r>
              <a:rPr lang="en-US" sz="2000" dirty="0" err="1" smtClean="0"/>
              <a:t>него</a:t>
            </a:r>
            <a:r>
              <a:rPr lang="en-US" sz="2000" dirty="0" smtClean="0"/>
              <a:t> </a:t>
            </a:r>
            <a:r>
              <a:rPr lang="en-US" sz="2000" dirty="0" err="1" smtClean="0"/>
              <a:t>наученима</a:t>
            </a:r>
            <a:r>
              <a:rPr lang="en-US" sz="2000" dirty="0" smtClean="0"/>
              <a:t>....“.</a:t>
            </a:r>
            <a:endParaRPr lang="sr-Cyrl-RS" sz="2000" dirty="0" smtClean="0"/>
          </a:p>
          <a:p>
            <a:r>
              <a:rPr lang="sr-Cyrl-RS" sz="2000" dirty="0" smtClean="0"/>
              <a:t>Ајнштајн: </a:t>
            </a:r>
            <a:r>
              <a:rPr lang="en-US" sz="2000" dirty="0" smtClean="0"/>
              <a:t>„</a:t>
            </a:r>
            <a:r>
              <a:rPr lang="sr-Cyrl-RS" sz="2000" dirty="0" smtClean="0"/>
              <a:t>Машта је важнија од знања. Док знање дефинише све што тренутно знамо и разумемо, машта нам указује на све што још можемо да откријемо и креирамо</a:t>
            </a:r>
            <a:r>
              <a:rPr lang="en-US" sz="2000" dirty="0" smtClean="0"/>
              <a:t>“.</a:t>
            </a:r>
            <a:endParaRPr lang="sr-Cyrl-R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Херман</a:t>
            </a:r>
            <a:r>
              <a:rPr lang="en-US" sz="2000" dirty="0" smtClean="0"/>
              <a:t> </a:t>
            </a:r>
            <a:r>
              <a:rPr lang="en-US" sz="2000" dirty="0" err="1" smtClean="0"/>
              <a:t>Мелвил</a:t>
            </a:r>
            <a:r>
              <a:rPr lang="sr-Cyrl-RS" sz="2000" dirty="0" smtClean="0"/>
              <a:t>,</a:t>
            </a:r>
            <a:r>
              <a:rPr lang="en-US" sz="2000" dirty="0" smtClean="0"/>
              <a:t> „</a:t>
            </a:r>
            <a:r>
              <a:rPr lang="sr-Cyrl-RS" sz="2000" dirty="0" smtClean="0"/>
              <a:t>б</a:t>
            </a:r>
            <a:r>
              <a:rPr lang="en-US" sz="2000" dirty="0" err="1" smtClean="0"/>
              <a:t>оље</a:t>
            </a:r>
            <a:r>
              <a:rPr lang="en-US" sz="2000" dirty="0" smtClean="0"/>
              <a:t> </a:t>
            </a:r>
            <a:r>
              <a:rPr lang="en-US" sz="2000" dirty="0" err="1" smtClean="0"/>
              <a:t>погрешити</a:t>
            </a:r>
            <a:r>
              <a:rPr lang="en-US" sz="2000" dirty="0" smtClean="0"/>
              <a:t> у </a:t>
            </a:r>
            <a:r>
              <a:rPr lang="en-US" sz="2000" dirty="0" err="1" smtClean="0"/>
              <a:t>оригиналности</a:t>
            </a:r>
            <a:r>
              <a:rPr lang="en-US" sz="2000" dirty="0" smtClean="0"/>
              <a:t>, </a:t>
            </a:r>
            <a:r>
              <a:rPr lang="en-US" sz="2000" dirty="0" err="1" smtClean="0"/>
              <a:t>него</a:t>
            </a:r>
            <a:r>
              <a:rPr lang="en-US" sz="2000" dirty="0" smtClean="0"/>
              <a:t> </a:t>
            </a:r>
            <a:r>
              <a:rPr lang="en-US" sz="2000" dirty="0" err="1" smtClean="0"/>
              <a:t>успети</a:t>
            </a:r>
            <a:r>
              <a:rPr lang="en-US" sz="2000" dirty="0" smtClean="0"/>
              <a:t> у </a:t>
            </a:r>
            <a:r>
              <a:rPr lang="en-US" sz="2000" dirty="0" err="1" smtClean="0"/>
              <a:t>имитацији</a:t>
            </a:r>
            <a:r>
              <a:rPr lang="en-US" sz="2000" dirty="0" smtClean="0"/>
              <a:t>“, </a:t>
            </a:r>
            <a:r>
              <a:rPr lang="en-US" sz="2000" dirty="0" err="1" smtClean="0"/>
              <a:t>односно</a:t>
            </a:r>
            <a:r>
              <a:rPr lang="en-US" sz="2000" dirty="0" smtClean="0"/>
              <a:t>, </a:t>
            </a:r>
            <a:r>
              <a:rPr lang="en-US" sz="2000" dirty="0" err="1" smtClean="0"/>
              <a:t>бољи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и </a:t>
            </a:r>
            <a:r>
              <a:rPr lang="en-US" sz="2000" dirty="0" err="1" smtClean="0"/>
              <a:t>лош</a:t>
            </a:r>
            <a:r>
              <a:rPr lang="en-US" sz="2000" dirty="0" smtClean="0"/>
              <a:t> </a:t>
            </a:r>
            <a:r>
              <a:rPr lang="en-US" sz="2000" dirty="0" err="1" smtClean="0"/>
              <a:t>оригинал</a:t>
            </a:r>
            <a:r>
              <a:rPr lang="en-US" sz="2000" dirty="0" smtClean="0"/>
              <a:t> </a:t>
            </a:r>
            <a:r>
              <a:rPr lang="en-US" sz="2000" dirty="0" err="1" smtClean="0"/>
              <a:t>него</a:t>
            </a:r>
            <a:r>
              <a:rPr lang="en-US" sz="2000" dirty="0" smtClean="0"/>
              <a:t> </a:t>
            </a:r>
            <a:r>
              <a:rPr lang="en-US" sz="2000" dirty="0" err="1" smtClean="0"/>
              <a:t>изванредна</a:t>
            </a:r>
            <a:r>
              <a:rPr lang="en-US" sz="2000" dirty="0" smtClean="0"/>
              <a:t> </a:t>
            </a:r>
            <a:r>
              <a:rPr lang="en-US" sz="2000" dirty="0" err="1" smtClean="0"/>
              <a:t>копија</a:t>
            </a:r>
            <a:r>
              <a:rPr lang="en-US" sz="2000" dirty="0" smtClean="0"/>
              <a:t>.</a:t>
            </a:r>
            <a:endParaRPr lang="sr-Cyrl-RS" sz="2000" dirty="0" smtClean="0"/>
          </a:p>
          <a:p>
            <a:r>
              <a:rPr lang="sr-Cyrl-RS" sz="2000" dirty="0" smtClean="0"/>
              <a:t>Декарт:</a:t>
            </a:r>
            <a:r>
              <a:rPr lang="en-US" sz="2000" dirty="0" smtClean="0"/>
              <a:t> „</a:t>
            </a:r>
            <a:r>
              <a:rPr lang="sr-Cyrl-RS" sz="2000" dirty="0" smtClean="0"/>
              <a:t>Није довољно бити паметан, важно је ту памет искористити</a:t>
            </a:r>
            <a:r>
              <a:rPr lang="en-US" sz="2000" dirty="0" smtClean="0"/>
              <a:t>“.</a:t>
            </a:r>
            <a:endParaRPr lang="en-US" sz="2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   На који начин се оцењује?</a:t>
            </a:r>
            <a:endParaRPr lang="en-US" dirty="0" smtClean="0"/>
          </a:p>
          <a:p>
            <a:r>
              <a:rPr lang="sr-Cyrl-RS" dirty="0" smtClean="0"/>
              <a:t>Већина вас је определила одговарајућу оцену и то је крај. </a:t>
            </a:r>
            <a:endParaRPr lang="en-US" dirty="0" smtClean="0"/>
          </a:p>
          <a:p>
            <a:r>
              <a:rPr lang="sr-Cyrl-RS" dirty="0" smtClean="0"/>
              <a:t>коментар уз оцену. </a:t>
            </a:r>
          </a:p>
          <a:p>
            <a:r>
              <a:rPr lang="sr-Cyrl-RS" dirty="0" smtClean="0"/>
              <a:t>Карактеристике коментара.</a:t>
            </a:r>
          </a:p>
          <a:p>
            <a:r>
              <a:rPr lang="sr-Cyrl-RS" dirty="0" smtClean="0"/>
              <a:t>Даје се само дијагноза, а нема терапије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81510"/>
          </a:xfrm>
        </p:spPr>
        <p:txBody>
          <a:bodyPr/>
          <a:lstStyle/>
          <a:p>
            <a:r>
              <a:rPr lang="en-US" dirty="0" err="1" smtClean="0"/>
              <a:t>формативн</a:t>
            </a:r>
            <a:r>
              <a:rPr lang="sr-Cyrl-RS" dirty="0" smtClean="0"/>
              <a:t>о, </a:t>
            </a:r>
            <a:r>
              <a:rPr lang="en-US" dirty="0" err="1" smtClean="0"/>
              <a:t>инструктивн</a:t>
            </a:r>
            <a:r>
              <a:rPr lang="sr-Cyrl-RS" dirty="0" smtClean="0"/>
              <a:t>о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развојн</a:t>
            </a:r>
            <a:r>
              <a:rPr lang="sr-Cyrl-RS" dirty="0" smtClean="0"/>
              <a:t>о</a:t>
            </a:r>
            <a:r>
              <a:rPr lang="en-US" dirty="0" smtClean="0"/>
              <a:t>.</a:t>
            </a:r>
            <a:endParaRPr lang="sr-Cyrl-RS" dirty="0" smtClean="0"/>
          </a:p>
          <a:p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основу</a:t>
            </a:r>
            <a:r>
              <a:rPr lang="en-US" dirty="0" smtClean="0"/>
              <a:t> </a:t>
            </a:r>
            <a:r>
              <a:rPr lang="en-US" dirty="0" err="1" smtClean="0"/>
              <a:t>достигнутог</a:t>
            </a:r>
            <a:r>
              <a:rPr lang="en-US" dirty="0" smtClean="0"/>
              <a:t> </a:t>
            </a:r>
            <a:r>
              <a:rPr lang="en-US" dirty="0" err="1" smtClean="0"/>
              <a:t>нивоа</a:t>
            </a:r>
            <a:r>
              <a:rPr lang="en-US" dirty="0" smtClean="0"/>
              <a:t>, </a:t>
            </a:r>
            <a:r>
              <a:rPr lang="en-US" dirty="0" err="1" smtClean="0"/>
              <a:t>предл</a:t>
            </a:r>
            <a:r>
              <a:rPr lang="sr-Cyrl-RS" dirty="0" smtClean="0"/>
              <a:t>а</a:t>
            </a:r>
            <a:r>
              <a:rPr lang="en-US" dirty="0" smtClean="0"/>
              <a:t>ж</a:t>
            </a:r>
            <a:r>
              <a:rPr lang="sr-Cyrl-RS" dirty="0" smtClean="0"/>
              <a:t>е</a:t>
            </a:r>
            <a:r>
              <a:rPr lang="en-US" dirty="0" smtClean="0"/>
              <a:t> и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sr-Cyrl-RS" dirty="0" smtClean="0"/>
              <a:t>студентом </a:t>
            </a:r>
            <a:r>
              <a:rPr lang="en-US" dirty="0" err="1" smtClean="0"/>
              <a:t>дефинише</a:t>
            </a:r>
            <a:r>
              <a:rPr lang="en-US" dirty="0" smtClean="0"/>
              <a:t> </a:t>
            </a:r>
            <a:r>
              <a:rPr lang="en-US" dirty="0" err="1" smtClean="0"/>
              <a:t>наредне</a:t>
            </a:r>
            <a:r>
              <a:rPr lang="en-US" dirty="0" smtClean="0"/>
              <a:t> </a:t>
            </a:r>
            <a:r>
              <a:rPr lang="en-US" dirty="0" err="1" smtClean="0"/>
              <a:t>кораке</a:t>
            </a:r>
            <a:r>
              <a:rPr lang="en-US" dirty="0" smtClean="0"/>
              <a:t> у </a:t>
            </a:r>
            <a:r>
              <a:rPr lang="en-US" dirty="0" err="1" smtClean="0"/>
              <a:t>овладавању</a:t>
            </a:r>
            <a:r>
              <a:rPr lang="en-US" dirty="0" smtClean="0"/>
              <a:t> </a:t>
            </a:r>
            <a:r>
              <a:rPr lang="sr-Cyrl-RS" dirty="0" smtClean="0"/>
              <a:t>садржајима </a:t>
            </a:r>
            <a:r>
              <a:rPr lang="en-US" dirty="0" smtClean="0"/>
              <a:t>и </a:t>
            </a:r>
            <a:r>
              <a:rPr lang="en-US" dirty="0" err="1" smtClean="0"/>
              <a:t>остваривању</a:t>
            </a:r>
            <a:r>
              <a:rPr lang="en-US" dirty="0" smtClean="0"/>
              <a:t> </a:t>
            </a:r>
            <a:r>
              <a:rPr lang="en-US" dirty="0" err="1" smtClean="0"/>
              <a:t>других</a:t>
            </a:r>
            <a:r>
              <a:rPr lang="en-US" dirty="0" smtClean="0"/>
              <a:t> </a:t>
            </a:r>
            <a:r>
              <a:rPr lang="en-US" dirty="0" err="1" smtClean="0"/>
              <a:t>циљева</a:t>
            </a:r>
            <a:r>
              <a:rPr lang="en-US" dirty="0" smtClean="0"/>
              <a:t> </a:t>
            </a:r>
            <a:r>
              <a:rPr lang="en-US" dirty="0" err="1" smtClean="0"/>
              <a:t>наставе</a:t>
            </a:r>
            <a:r>
              <a:rPr lang="en-US" dirty="0" smtClean="0"/>
              <a:t>.</a:t>
            </a:r>
            <a:endParaRPr lang="sr-Cyrl-RS" dirty="0" smtClean="0"/>
          </a:p>
          <a:p>
            <a:r>
              <a:rPr lang="sr-Cyrl-RS" dirty="0" smtClean="0"/>
              <a:t>студент</a:t>
            </a:r>
            <a:r>
              <a:rPr lang="en-US" dirty="0" smtClean="0"/>
              <a:t> </a:t>
            </a:r>
            <a:r>
              <a:rPr lang="sr-Cyrl-RS" dirty="0" smtClean="0"/>
              <a:t>се </a:t>
            </a:r>
            <a:r>
              <a:rPr lang="en-US" dirty="0" err="1" smtClean="0"/>
              <a:t>ставља</a:t>
            </a:r>
            <a:r>
              <a:rPr lang="en-US" dirty="0" smtClean="0"/>
              <a:t> у </a:t>
            </a:r>
            <a:r>
              <a:rPr lang="en-US" dirty="0" err="1" smtClean="0"/>
              <a:t>активан</a:t>
            </a:r>
            <a:r>
              <a:rPr lang="en-US" dirty="0" smtClean="0"/>
              <a:t> </a:t>
            </a:r>
            <a:r>
              <a:rPr lang="en-US" dirty="0" err="1" smtClean="0"/>
              <a:t>положај</a:t>
            </a:r>
            <a:r>
              <a:rPr lang="en-US" dirty="0" smtClean="0"/>
              <a:t> и </a:t>
            </a:r>
            <a:r>
              <a:rPr lang="en-US" dirty="0" err="1" smtClean="0"/>
              <a:t>преузима</a:t>
            </a:r>
            <a:r>
              <a:rPr lang="en-US" dirty="0" smtClean="0"/>
              <a:t> </a:t>
            </a:r>
            <a:r>
              <a:rPr lang="en-US" dirty="0" err="1" smtClean="0"/>
              <a:t>део</a:t>
            </a:r>
            <a:r>
              <a:rPr lang="en-US" dirty="0" smtClean="0"/>
              <a:t> </a:t>
            </a:r>
            <a:r>
              <a:rPr lang="en-US" dirty="0" err="1" smtClean="0"/>
              <a:t>одговорности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даљи</a:t>
            </a:r>
            <a:r>
              <a:rPr lang="en-US" dirty="0" smtClean="0"/>
              <a:t> </a:t>
            </a:r>
            <a:r>
              <a:rPr lang="en-US" dirty="0" err="1" smtClean="0"/>
              <a:t>развој</a:t>
            </a:r>
            <a:r>
              <a:rPr lang="en-US" dirty="0" smtClean="0"/>
              <a:t> и </a:t>
            </a:r>
            <a:r>
              <a:rPr lang="en-US" dirty="0" err="1" smtClean="0"/>
              <a:t>напредовање.Он</a:t>
            </a:r>
            <a:r>
              <a:rPr lang="en-US" dirty="0" smtClean="0"/>
              <a:t>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томе</a:t>
            </a:r>
            <a:r>
              <a:rPr lang="en-US" dirty="0" smtClean="0"/>
              <a:t> </a:t>
            </a:r>
            <a:r>
              <a:rPr lang="en-US" dirty="0" err="1" smtClean="0"/>
              <a:t>мора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 </a:t>
            </a:r>
            <a:r>
              <a:rPr lang="en-US" dirty="0" err="1" smtClean="0"/>
              <a:t>свестан</a:t>
            </a:r>
            <a:r>
              <a:rPr lang="en-US" dirty="0" smtClean="0"/>
              <a:t> ШТА, КАКО и ЗАШТО </a:t>
            </a:r>
            <a:r>
              <a:rPr lang="en-US" dirty="0" err="1" smtClean="0"/>
              <a:t>учи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8151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           Ф</a:t>
            </a:r>
            <a:r>
              <a:rPr lang="en-US" dirty="0" err="1" smtClean="0"/>
              <a:t>ормативна</a:t>
            </a:r>
            <a:r>
              <a:rPr lang="en-US" dirty="0" smtClean="0"/>
              <a:t> </a:t>
            </a:r>
            <a:r>
              <a:rPr lang="en-US" dirty="0" err="1" smtClean="0"/>
              <a:t>оцена</a:t>
            </a:r>
            <a:r>
              <a:rPr lang="en-US" dirty="0" smtClean="0"/>
              <a:t> </a:t>
            </a:r>
            <a:r>
              <a:rPr lang="en-US" dirty="0" err="1" smtClean="0"/>
              <a:t>ука</a:t>
            </a:r>
            <a:r>
              <a:rPr lang="sr-Cyrl-RS" dirty="0" smtClean="0"/>
              <a:t>зује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ниво</a:t>
            </a:r>
            <a:r>
              <a:rPr lang="en-US" dirty="0" smtClean="0"/>
              <a:t> </a:t>
            </a:r>
            <a:r>
              <a:rPr lang="en-US" dirty="0" err="1" smtClean="0"/>
              <a:t>постигнућа</a:t>
            </a:r>
            <a:r>
              <a:rPr lang="en-US" dirty="0" smtClean="0"/>
              <a:t> </a:t>
            </a:r>
            <a:r>
              <a:rPr lang="en-US" dirty="0" err="1" smtClean="0"/>
              <a:t>ученика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укључује</a:t>
            </a:r>
            <a:r>
              <a:rPr lang="en-US" dirty="0" smtClean="0"/>
              <a:t> </a:t>
            </a:r>
            <a:r>
              <a:rPr lang="en-US" dirty="0" err="1" smtClean="0"/>
              <a:t>различите</a:t>
            </a:r>
            <a:r>
              <a:rPr lang="en-US" dirty="0" smtClean="0"/>
              <a:t> </a:t>
            </a:r>
            <a:r>
              <a:rPr lang="en-US" dirty="0" err="1" smtClean="0"/>
              <a:t>аспекте</a:t>
            </a:r>
            <a:r>
              <a:rPr lang="en-US" dirty="0" smtClean="0"/>
              <a:t> </a:t>
            </a:r>
            <a:r>
              <a:rPr lang="en-US" dirty="0" err="1" smtClean="0"/>
              <a:t>његове</a:t>
            </a:r>
            <a:r>
              <a:rPr lang="en-US" dirty="0" smtClean="0"/>
              <a:t> </a:t>
            </a:r>
            <a:r>
              <a:rPr lang="en-US" dirty="0" err="1" smtClean="0"/>
              <a:t>личности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активности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ученик</a:t>
            </a:r>
            <a:r>
              <a:rPr lang="en-US" dirty="0" smtClean="0"/>
              <a:t> 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у </a:t>
            </a:r>
            <a:r>
              <a:rPr lang="en-US" dirty="0" err="1" smtClean="0"/>
              <a:t>наредном</a:t>
            </a:r>
            <a:r>
              <a:rPr lang="en-US" dirty="0" smtClean="0"/>
              <a:t> </a:t>
            </a:r>
            <a:r>
              <a:rPr lang="en-US" dirty="0" err="1" smtClean="0"/>
              <a:t>периоду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активности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предузети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успех</a:t>
            </a:r>
            <a:r>
              <a:rPr lang="en-US" dirty="0" smtClean="0"/>
              <a:t> </a:t>
            </a:r>
            <a:r>
              <a:rPr lang="en-US" dirty="0" err="1" smtClean="0"/>
              <a:t>поправио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стандарде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оствари</a:t>
            </a:r>
            <a:r>
              <a:rPr lang="en-US" dirty="0" smtClean="0"/>
              <a:t> у </a:t>
            </a:r>
            <a:r>
              <a:rPr lang="en-US" dirty="0" err="1" smtClean="0"/>
              <a:t>наредном</a:t>
            </a:r>
            <a:r>
              <a:rPr lang="en-US" dirty="0" smtClean="0"/>
              <a:t> </a:t>
            </a:r>
            <a:r>
              <a:rPr lang="en-US" dirty="0" err="1" smtClean="0"/>
              <a:t>периоду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dirty="0" smtClean="0"/>
              <a:t>         </a:t>
            </a:r>
            <a:r>
              <a:rPr lang="en-US" dirty="0" err="1" smtClean="0"/>
              <a:t>Пејџов</a:t>
            </a:r>
            <a:r>
              <a:rPr lang="en-US" dirty="0" smtClean="0"/>
              <a:t> (</a:t>
            </a:r>
            <a:r>
              <a:rPr lang="en-US" dirty="0" err="1" smtClean="0"/>
              <a:t>E.B.Page</a:t>
            </a:r>
            <a:r>
              <a:rPr lang="en-US" dirty="0" smtClean="0"/>
              <a:t>) </a:t>
            </a:r>
            <a:r>
              <a:rPr lang="en-US" dirty="0" err="1" smtClean="0"/>
              <a:t>експеримент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sr-Cyrl-RS" dirty="0" smtClean="0"/>
              <a:t>                    </a:t>
            </a:r>
            <a:r>
              <a:rPr lang="en-US" dirty="0" smtClean="0"/>
              <a:t>1958.године</a:t>
            </a:r>
          </a:p>
          <a:p>
            <a:r>
              <a:rPr lang="en-US" dirty="0" err="1" smtClean="0"/>
              <a:t>оцен</a:t>
            </a:r>
            <a:r>
              <a:rPr lang="sr-Cyrl-RS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коментара</a:t>
            </a:r>
            <a:r>
              <a:rPr lang="en-US" dirty="0" smtClean="0"/>
              <a:t>,</a:t>
            </a:r>
          </a:p>
          <a:p>
            <a:r>
              <a:rPr lang="sr-Cyrl-RS" dirty="0" smtClean="0"/>
              <a:t>О</a:t>
            </a:r>
            <a:r>
              <a:rPr lang="en-US" dirty="0" err="1" smtClean="0"/>
              <a:t>цен</a:t>
            </a:r>
            <a:r>
              <a:rPr lang="sr-Cyrl-RS" dirty="0" smtClean="0"/>
              <a:t>е са</a:t>
            </a:r>
            <a:r>
              <a:rPr lang="en-US" dirty="0" smtClean="0"/>
              <a:t> </a:t>
            </a:r>
            <a:r>
              <a:rPr lang="en-US" dirty="0" err="1" smtClean="0"/>
              <a:t>стереотипним</a:t>
            </a:r>
            <a:r>
              <a:rPr lang="en-US" dirty="0" smtClean="0"/>
              <a:t> </a:t>
            </a:r>
            <a:r>
              <a:rPr lang="en-US" dirty="0" err="1" smtClean="0"/>
              <a:t>коментарима</a:t>
            </a:r>
            <a:r>
              <a:rPr lang="en-US" dirty="0" smtClean="0"/>
              <a:t> (</a:t>
            </a:r>
            <a:r>
              <a:rPr lang="en-US" dirty="0" err="1" smtClean="0"/>
              <a:t>од</a:t>
            </a:r>
            <a:r>
              <a:rPr lang="en-US" dirty="0" smtClean="0"/>
              <a:t> "</a:t>
            </a:r>
            <a:r>
              <a:rPr lang="en-US" dirty="0" err="1" smtClean="0"/>
              <a:t>изврсно</a:t>
            </a:r>
            <a:r>
              <a:rPr lang="en-US" dirty="0" smtClean="0"/>
              <a:t>" </a:t>
            </a:r>
            <a:r>
              <a:rPr lang="en-US" dirty="0" err="1" smtClean="0"/>
              <a:t>до</a:t>
            </a:r>
            <a:r>
              <a:rPr lang="en-US" dirty="0" smtClean="0"/>
              <a:t> "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поправиш</a:t>
            </a:r>
            <a:r>
              <a:rPr lang="en-US" dirty="0" smtClean="0"/>
              <a:t>"),</a:t>
            </a:r>
          </a:p>
          <a:p>
            <a:r>
              <a:rPr lang="en-US" dirty="0" err="1" smtClean="0"/>
              <a:t>оцен</a:t>
            </a:r>
            <a:r>
              <a:rPr lang="sr-Cyrl-RS" dirty="0" smtClean="0"/>
              <a:t>е</a:t>
            </a:r>
            <a:r>
              <a:rPr lang="en-US" dirty="0" smtClean="0"/>
              <a:t> и </a:t>
            </a:r>
            <a:r>
              <a:rPr lang="en-US" dirty="0" err="1" smtClean="0"/>
              <a:t>персонализовани</a:t>
            </a:r>
            <a:r>
              <a:rPr lang="en-US" dirty="0" smtClean="0"/>
              <a:t> </a:t>
            </a:r>
            <a:r>
              <a:rPr lang="en-US" dirty="0" err="1" smtClean="0"/>
              <a:t>коментарима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АНАЛИЗА УЧЕНИЧКИХ РАДОВА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81510"/>
          </a:xfrm>
        </p:spPr>
        <p:txBody>
          <a:bodyPr/>
          <a:lstStyle/>
          <a:p>
            <a:r>
              <a:rPr lang="sr-Cyrl-RS" dirty="0" smtClean="0"/>
              <a:t>Милош</a:t>
            </a:r>
            <a:r>
              <a:rPr lang="en-US" dirty="0" smtClean="0"/>
              <a:t> </a:t>
            </a:r>
            <a:r>
              <a:rPr lang="en-US" dirty="0" err="1" smtClean="0"/>
              <a:t>радио</a:t>
            </a:r>
            <a:r>
              <a:rPr lang="en-US" dirty="0" smtClean="0"/>
              <a:t> 6 </a:t>
            </a:r>
            <a:r>
              <a:rPr lang="en-US" dirty="0" err="1" smtClean="0"/>
              <a:t>задатака</a:t>
            </a:r>
            <a:r>
              <a:rPr lang="en-US" dirty="0" smtClean="0"/>
              <a:t> и </a:t>
            </a:r>
            <a:r>
              <a:rPr lang="en-US" dirty="0" err="1" smtClean="0"/>
              <a:t>сви</a:t>
            </a:r>
            <a:r>
              <a:rPr lang="en-US" dirty="0" smtClean="0"/>
              <a:t> </a:t>
            </a:r>
            <a:r>
              <a:rPr lang="en-US" dirty="0" err="1" smtClean="0"/>
              <a:t>тачни</a:t>
            </a:r>
            <a:r>
              <a:rPr lang="en-US" dirty="0" smtClean="0"/>
              <a:t> (</a:t>
            </a:r>
            <a:r>
              <a:rPr lang="en-US" dirty="0" err="1" smtClean="0"/>
              <a:t>спор</a:t>
            </a:r>
            <a:r>
              <a:rPr lang="en-US" dirty="0" smtClean="0"/>
              <a:t>)</a:t>
            </a:r>
            <a:r>
              <a:rPr lang="sr-Cyrl-RS" dirty="0" smtClean="0"/>
              <a:t>- повећати брзину,</a:t>
            </a:r>
            <a:endParaRPr lang="en-US" dirty="0" smtClean="0"/>
          </a:p>
          <a:p>
            <a:r>
              <a:rPr lang="sr-Cyrl-RS" dirty="0" smtClean="0"/>
              <a:t>Милица</a:t>
            </a:r>
            <a:r>
              <a:rPr lang="en-US" dirty="0" smtClean="0"/>
              <a:t> </a:t>
            </a:r>
            <a:r>
              <a:rPr lang="en-US" dirty="0" err="1" smtClean="0"/>
              <a:t>ради</a:t>
            </a:r>
            <a:r>
              <a:rPr lang="sr-Cyrl-RS" dirty="0" smtClean="0"/>
              <a:t>ла</a:t>
            </a:r>
            <a:r>
              <a:rPr lang="en-US" dirty="0" smtClean="0"/>
              <a:t> 8 </a:t>
            </a:r>
            <a:r>
              <a:rPr lang="en-US" dirty="0" err="1" smtClean="0"/>
              <a:t>задатака</a:t>
            </a:r>
            <a:r>
              <a:rPr lang="en-US" dirty="0" smtClean="0"/>
              <a:t> </a:t>
            </a:r>
            <a:r>
              <a:rPr lang="en-US" dirty="0" err="1" smtClean="0"/>
              <a:t>али</a:t>
            </a:r>
            <a:r>
              <a:rPr lang="en-US" dirty="0" smtClean="0"/>
              <a:t> </a:t>
            </a: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погрешно</a:t>
            </a:r>
            <a:r>
              <a:rPr lang="en-US" dirty="0" smtClean="0"/>
              <a:t> (</a:t>
            </a:r>
            <a:r>
              <a:rPr lang="en-US" dirty="0" err="1" smtClean="0"/>
              <a:t>спор</a:t>
            </a:r>
            <a:r>
              <a:rPr lang="sr-Cyrl-RS" dirty="0" smtClean="0"/>
              <a:t>а</a:t>
            </a:r>
            <a:r>
              <a:rPr lang="en-US" dirty="0" smtClean="0"/>
              <a:t>, </a:t>
            </a:r>
            <a:r>
              <a:rPr lang="en-US" dirty="0" err="1" smtClean="0"/>
              <a:t>несигурн</a:t>
            </a:r>
            <a:r>
              <a:rPr lang="sr-Cyrl-RS" dirty="0" smtClean="0"/>
              <a:t>а</a:t>
            </a:r>
            <a:r>
              <a:rPr lang="en-US" dirty="0" smtClean="0"/>
              <a:t> у </a:t>
            </a:r>
            <a:r>
              <a:rPr lang="en-US" dirty="0" err="1" smtClean="0"/>
              <a:t>множењу</a:t>
            </a:r>
            <a:r>
              <a:rPr lang="en-US" dirty="0" smtClean="0"/>
              <a:t>)</a:t>
            </a:r>
            <a:r>
              <a:rPr lang="sr-Cyrl-RS" dirty="0" smtClean="0"/>
              <a:t>- </a:t>
            </a:r>
            <a:r>
              <a:rPr lang="en-US" dirty="0" err="1" smtClean="0"/>
              <a:t>побољша</a:t>
            </a:r>
            <a:r>
              <a:rPr lang="sr-Cyrl-RS" dirty="0" smtClean="0"/>
              <a:t>ти</a:t>
            </a:r>
            <a:r>
              <a:rPr lang="en-US" dirty="0" smtClean="0"/>
              <a:t> </a:t>
            </a:r>
            <a:r>
              <a:rPr lang="en-US" dirty="0" err="1" smtClean="0"/>
              <a:t>брзину</a:t>
            </a:r>
            <a:r>
              <a:rPr lang="en-US" dirty="0" smtClean="0"/>
              <a:t> и </a:t>
            </a:r>
            <a:r>
              <a:rPr lang="en-US" dirty="0" err="1" smtClean="0"/>
              <a:t>вежба</a:t>
            </a:r>
            <a:r>
              <a:rPr lang="sr-Cyrl-RS" dirty="0" smtClean="0"/>
              <a:t>ти</a:t>
            </a:r>
            <a:r>
              <a:rPr lang="en-US" dirty="0" smtClean="0"/>
              <a:t> </a:t>
            </a:r>
            <a:r>
              <a:rPr lang="sr-Cyrl-RS" dirty="0" smtClean="0"/>
              <a:t>множење,</a:t>
            </a:r>
            <a:endParaRPr lang="en-US" dirty="0" smtClean="0"/>
          </a:p>
          <a:p>
            <a:r>
              <a:rPr lang="sr-Cyrl-RS" dirty="0" smtClean="0"/>
              <a:t>Ненад</a:t>
            </a:r>
            <a:r>
              <a:rPr lang="en-US" dirty="0" smtClean="0"/>
              <a:t> </a:t>
            </a:r>
            <a:r>
              <a:rPr lang="en-US" dirty="0" err="1" smtClean="0"/>
              <a:t>радио</a:t>
            </a:r>
            <a:r>
              <a:rPr lang="en-US" dirty="0" smtClean="0"/>
              <a:t> 10 </a:t>
            </a:r>
            <a:r>
              <a:rPr lang="en-US" dirty="0" err="1" smtClean="0"/>
              <a:t>задатака</a:t>
            </a:r>
            <a:r>
              <a:rPr lang="en-US" dirty="0" smtClean="0"/>
              <a:t> </a:t>
            </a:r>
            <a:r>
              <a:rPr lang="en-US" dirty="0" err="1" smtClean="0"/>
              <a:t>али</a:t>
            </a:r>
            <a:r>
              <a:rPr lang="en-US" dirty="0" smtClean="0"/>
              <a:t> 4 </a:t>
            </a:r>
            <a:r>
              <a:rPr lang="en-US" dirty="0" err="1" smtClean="0"/>
              <a:t>погрешно</a:t>
            </a:r>
            <a:r>
              <a:rPr lang="en-US" dirty="0" smtClean="0"/>
              <a:t> (</a:t>
            </a:r>
            <a:r>
              <a:rPr lang="en-US" dirty="0" err="1" smtClean="0"/>
              <a:t>брзоплет</a:t>
            </a:r>
            <a:r>
              <a:rPr lang="en-US" dirty="0" smtClean="0"/>
              <a:t>, </a:t>
            </a:r>
            <a:r>
              <a:rPr lang="en-US" dirty="0" err="1" smtClean="0"/>
              <a:t>несигуран</a:t>
            </a:r>
            <a:r>
              <a:rPr lang="en-US" dirty="0" smtClean="0"/>
              <a:t> у </a:t>
            </a:r>
            <a:r>
              <a:rPr lang="en-US" dirty="0" err="1" smtClean="0"/>
              <a:t>множењу</a:t>
            </a:r>
            <a:r>
              <a:rPr lang="en-US" dirty="0" smtClean="0"/>
              <a:t>)</a:t>
            </a:r>
            <a:r>
              <a:rPr lang="sr-Cyrl-RS" dirty="0" smtClean="0"/>
              <a:t>- </a:t>
            </a:r>
            <a:r>
              <a:rPr lang="en-US" dirty="0" err="1" smtClean="0"/>
              <a:t>вежба</a:t>
            </a:r>
            <a:r>
              <a:rPr lang="sr-Cyrl-RS" dirty="0" smtClean="0"/>
              <a:t>ти</a:t>
            </a:r>
            <a:r>
              <a:rPr lang="en-US" dirty="0" smtClean="0"/>
              <a:t> </a:t>
            </a:r>
            <a:r>
              <a:rPr lang="sr-Cyrl-RS" dirty="0" smtClean="0"/>
              <a:t>множење </a:t>
            </a:r>
            <a:r>
              <a:rPr lang="en-US" dirty="0" smtClean="0"/>
              <a:t>и </a:t>
            </a:r>
            <a:r>
              <a:rPr lang="en-US" dirty="0" err="1" smtClean="0"/>
              <a:t>ослободи</a:t>
            </a:r>
            <a:r>
              <a:rPr lang="sr-Cyrl-RS" dirty="0" smtClean="0"/>
              <a:t>ти се</a:t>
            </a:r>
            <a:r>
              <a:rPr lang="en-US" dirty="0" smtClean="0"/>
              <a:t> </a:t>
            </a:r>
            <a:r>
              <a:rPr lang="en-US" dirty="0" err="1" smtClean="0"/>
              <a:t>брзоплетости</a:t>
            </a:r>
            <a:r>
              <a:rPr lang="en-US" dirty="0" smtClean="0"/>
              <a:t>.</a:t>
            </a:r>
            <a:r>
              <a:rPr lang="sr-Cyrl-R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14686"/>
            <a:ext cx="7693025" cy="3214710"/>
          </a:xfrm>
        </p:spPr>
        <p:txBody>
          <a:bodyPr/>
          <a:lstStyle/>
          <a:p>
            <a:r>
              <a:rPr lang="sr-Cyrl-RS" dirty="0" err="1" smtClean="0"/>
              <a:t>В</a:t>
            </a:r>
            <a:r>
              <a:rPr lang="en-US" dirty="0" err="1" smtClean="0"/>
              <a:t>исина</a:t>
            </a:r>
            <a:r>
              <a:rPr lang="en-US" dirty="0" smtClean="0"/>
              <a:t> </a:t>
            </a:r>
            <a:r>
              <a:rPr lang="en-US" dirty="0" err="1" smtClean="0"/>
              <a:t>оцене</a:t>
            </a:r>
            <a:r>
              <a:rPr lang="en-US" dirty="0" smtClean="0"/>
              <a:t> </a:t>
            </a:r>
            <a:r>
              <a:rPr lang="en-US" dirty="0" err="1" smtClean="0"/>
              <a:t>коју</a:t>
            </a:r>
            <a:r>
              <a:rPr lang="en-US" dirty="0" smtClean="0"/>
              <a:t> </a:t>
            </a:r>
            <a:r>
              <a:rPr lang="sr-Cyrl-RS" dirty="0" smtClean="0"/>
              <a:t>студент</a:t>
            </a:r>
            <a:r>
              <a:rPr lang="en-US" dirty="0" smtClean="0"/>
              <a:t> </a:t>
            </a:r>
            <a:r>
              <a:rPr lang="en-US" dirty="0" err="1" smtClean="0"/>
              <a:t>добија</a:t>
            </a:r>
            <a:r>
              <a:rPr lang="en-US" dirty="0" smtClean="0"/>
              <a:t> </a:t>
            </a:r>
            <a:r>
              <a:rPr lang="en-US" dirty="0" err="1" smtClean="0"/>
              <a:t>најчешће</a:t>
            </a:r>
            <a:r>
              <a:rPr lang="en-US" dirty="0" smtClean="0"/>
              <a:t> </a:t>
            </a:r>
            <a:r>
              <a:rPr lang="sr-Cyrl-RS" dirty="0" smtClean="0"/>
              <a:t>је </a:t>
            </a:r>
            <a:r>
              <a:rPr lang="en-US" dirty="0" err="1" smtClean="0"/>
              <a:t>управо</a:t>
            </a:r>
            <a:r>
              <a:rPr lang="en-US" dirty="0" smtClean="0"/>
              <a:t> </a:t>
            </a:r>
            <a:r>
              <a:rPr lang="en-US" dirty="0" err="1" smtClean="0"/>
              <a:t>сразмерна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способношћу</a:t>
            </a:r>
            <a:r>
              <a:rPr lang="en-US" dirty="0" smtClean="0"/>
              <a:t> </a:t>
            </a:r>
            <a:r>
              <a:rPr lang="sr-Cyrl-RS" dirty="0" smtClean="0"/>
              <a:t>студента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погоди</a:t>
            </a:r>
            <a:r>
              <a:rPr lang="en-US" dirty="0" smtClean="0"/>
              <a:t> </a:t>
            </a:r>
            <a:r>
              <a:rPr lang="en-US" dirty="0" err="1" smtClean="0"/>
              <a:t>шта</a:t>
            </a:r>
            <a:r>
              <a:rPr lang="en-US" dirty="0" smtClean="0"/>
              <a:t> </a:t>
            </a:r>
            <a:r>
              <a:rPr lang="en-US" dirty="0" err="1" smtClean="0"/>
              <a:t>мисли</a:t>
            </a:r>
            <a:r>
              <a:rPr lang="en-US" dirty="0" smtClean="0"/>
              <a:t> </a:t>
            </a:r>
            <a:r>
              <a:rPr lang="en-US" dirty="0" err="1" smtClean="0"/>
              <a:t>његов</a:t>
            </a:r>
            <a:r>
              <a:rPr lang="en-US" dirty="0" smtClean="0"/>
              <a:t> </a:t>
            </a:r>
            <a:r>
              <a:rPr lang="sr-Cyrl-RS" dirty="0" smtClean="0"/>
              <a:t>наставник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БАРОМЕТАР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5992"/>
            <a:ext cx="7693025" cy="3500461"/>
          </a:xfrm>
        </p:spPr>
        <p:txBody>
          <a:bodyPr/>
          <a:lstStyle/>
          <a:p>
            <a:endParaRPr lang="sr-Cyrl-RS" dirty="0" smtClean="0"/>
          </a:p>
          <a:p>
            <a:pPr algn="ctr"/>
            <a:r>
              <a:rPr lang="sr-Latn-CS" b="1" dirty="0" smtClean="0"/>
              <a:t>Ернест Радерфорд</a:t>
            </a:r>
            <a:r>
              <a:rPr lang="sr-Cyrl-RS" dirty="0" smtClean="0"/>
              <a:t> – председник Краљевске Академије Енглеске и добитник Нобелове награде за физику</a:t>
            </a:r>
          </a:p>
          <a:p>
            <a:endParaRPr lang="sr-Cyrl-RS" dirty="0" smtClean="0"/>
          </a:p>
          <a:p>
            <a:pPr algn="ctr"/>
            <a:r>
              <a:rPr lang="sr-Cyrl-RS" b="1" dirty="0" smtClean="0"/>
              <a:t>Нилс Бор </a:t>
            </a:r>
            <a:r>
              <a:rPr lang="sr-Cyrl-RS" dirty="0" smtClean="0"/>
              <a:t>– добитник Нобелове награде за физику 1922. године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КАРАКТЕРИСТИКЕ НАСТАВЕ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Настава великим групама, </a:t>
            </a:r>
          </a:p>
          <a:p>
            <a:r>
              <a:rPr lang="sr-Cyrl-CS" dirty="0" smtClean="0"/>
              <a:t>енциклопедизам, </a:t>
            </a:r>
          </a:p>
          <a:p>
            <a:r>
              <a:rPr lang="sr-Cyrl-CS" dirty="0" smtClean="0"/>
              <a:t>доминирају монолошке методе,</a:t>
            </a:r>
          </a:p>
          <a:p>
            <a:r>
              <a:rPr lang="sr-Cyrl-CS" dirty="0" smtClean="0"/>
              <a:t>програм наставног предмета умањена копија науке, </a:t>
            </a:r>
          </a:p>
          <a:p>
            <a:r>
              <a:rPr lang="sr-Cyrl-CS" dirty="0" smtClean="0"/>
              <a:t>ниска пролазност на испитима, </a:t>
            </a:r>
          </a:p>
          <a:p>
            <a:r>
              <a:rPr lang="sr-Cyrl-CS" dirty="0" smtClean="0"/>
              <a:t>студенти избегавају предавања,итд.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УЛОГЕ НАСТАВНИКА</a:t>
            </a:r>
            <a:br>
              <a:rPr lang="sr-Cyrl-RS" dirty="0" smtClean="0"/>
            </a:br>
            <a:r>
              <a:rPr lang="sr-Cyrl-RS" dirty="0" smtClean="0"/>
              <a:t> И СТУДЕНАТА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362200"/>
            <a:ext cx="8286808" cy="4281510"/>
          </a:xfrm>
        </p:spPr>
        <p:txBody>
          <a:bodyPr/>
          <a:lstStyle/>
          <a:p>
            <a:r>
              <a:rPr lang="sr-Cyrl-CS" dirty="0" smtClean="0"/>
              <a:t>строго дефинисане. </a:t>
            </a:r>
          </a:p>
          <a:p>
            <a:r>
              <a:rPr lang="sr-Cyrl-CS" dirty="0" smtClean="0"/>
              <a:t>наставник предаје, даје знања у готовом виду, </a:t>
            </a:r>
          </a:p>
          <a:p>
            <a:r>
              <a:rPr lang="sr-Cyrl-CS" dirty="0" smtClean="0"/>
              <a:t>студенти слушају, досађују се и касније уче сами код куће, трудећи се да запамте што већи број чињеница како би их на испиту што успешније репродуковали,</a:t>
            </a:r>
          </a:p>
          <a:p>
            <a:r>
              <a:rPr lang="sr-Cyrl-CS" dirty="0" smtClean="0"/>
              <a:t>Брунер, </a:t>
            </a:r>
          </a:p>
          <a:p>
            <a:r>
              <a:rPr lang="sr-Cyrl-CS" dirty="0" smtClean="0"/>
              <a:t>економија знања.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ПРОТИВУРЕЧНОСТ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sr-Cyrl-CS" dirty="0" smtClean="0"/>
          </a:p>
          <a:p>
            <a:pPr lvl="0"/>
            <a:r>
              <a:rPr lang="sr-Cyrl-CS" dirty="0" smtClean="0"/>
              <a:t>противуречност између:</a:t>
            </a:r>
          </a:p>
          <a:p>
            <a:pPr lvl="0"/>
            <a:endParaRPr lang="sr-Cyrl-CS" dirty="0" smtClean="0"/>
          </a:p>
          <a:p>
            <a:pPr lvl="0"/>
            <a:r>
              <a:rPr lang="sr-Cyrl-CS" dirty="0" smtClean="0"/>
              <a:t> потребе да студент зна све више и</a:t>
            </a:r>
          </a:p>
          <a:p>
            <a:pPr lvl="0"/>
            <a:r>
              <a:rPr lang="sr-Cyrl-CS" dirty="0" smtClean="0"/>
              <a:t> ограниченог времена и могућности које му настава на факултету може пружити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ОСПОСОБЉЕНОСТ НАСТАВНИКА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ИНИЦИЈАЛНО ОБРАЗОВАЊЕ,</a:t>
            </a:r>
          </a:p>
          <a:p>
            <a:r>
              <a:rPr lang="sr-Cyrl-RS" dirty="0" smtClean="0"/>
              <a:t>СЦИЕНТИСТИЧКА СХВАТАЊА МЕТОДИКЕ,</a:t>
            </a:r>
          </a:p>
          <a:p>
            <a:r>
              <a:rPr lang="sr-Cyrl-RS" dirty="0" smtClean="0"/>
              <a:t>КОПИРАЊЕ НЕАДЕКВАТНИХ МОДЕЛА НАСТАВЕ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ДРУГИ РАЗЛОЗИ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00306"/>
            <a:ext cx="8501122" cy="4714908"/>
          </a:xfrm>
        </p:spPr>
        <p:txBody>
          <a:bodyPr/>
          <a:lstStyle/>
          <a:p>
            <a:r>
              <a:rPr lang="sr-Cyrl-CS" dirty="0" smtClean="0"/>
              <a:t>није нова тема,</a:t>
            </a:r>
          </a:p>
          <a:p>
            <a:r>
              <a:rPr lang="sr-Cyrl-CS" dirty="0" smtClean="0"/>
              <a:t>решења се крећу од конзервирања потојећег стања па чак и до његовог укидања. </a:t>
            </a:r>
          </a:p>
          <a:p>
            <a:r>
              <a:rPr lang="sr-Cyrl-CS" dirty="0" smtClean="0"/>
              <a:t>Активна школа, Радна школа, Систем Френеа, Пројект метода и друге, </a:t>
            </a:r>
          </a:p>
          <a:p>
            <a:r>
              <a:rPr lang="sr-Cyrl-CS" dirty="0" smtClean="0"/>
              <a:t>Универзитет пред стечајем (Рејмер), Слобода и иза ње (Холт), Доле школе (Илич), Слободна деца Самерхила и слично,</a:t>
            </a:r>
          </a:p>
          <a:p>
            <a:r>
              <a:rPr lang="sr-Cyrl-CS" dirty="0" smtClean="0"/>
              <a:t>оријентири и смернице.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2">
      <a:dk1>
        <a:srgbClr val="000000"/>
      </a:dk1>
      <a:lt1>
        <a:srgbClr val="FFFFE5"/>
      </a:lt1>
      <a:dk2>
        <a:srgbClr val="310042"/>
      </a:dk2>
      <a:lt2>
        <a:srgbClr val="006600"/>
      </a:lt2>
      <a:accent1>
        <a:srgbClr val="33CC33"/>
      </a:accent1>
      <a:accent2>
        <a:srgbClr val="FFCC66"/>
      </a:accent2>
      <a:accent3>
        <a:srgbClr val="FFFFF0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0000"/>
        </a:dk1>
        <a:lt1>
          <a:srgbClr val="FFFFFF"/>
        </a:lt1>
        <a:dk2>
          <a:srgbClr val="5D007E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0000"/>
        </a:dk1>
        <a:lt1>
          <a:srgbClr val="FFFFFF"/>
        </a:lt1>
        <a:dk2>
          <a:srgbClr val="310042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000000"/>
        </a:dk1>
        <a:lt1>
          <a:srgbClr val="FFFFCC"/>
        </a:lt1>
        <a:dk2>
          <a:srgbClr val="310042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E2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000000"/>
        </a:dk1>
        <a:lt1>
          <a:srgbClr val="FFFFE5"/>
        </a:lt1>
        <a:dk2>
          <a:srgbClr val="310042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0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1761</Words>
  <Application>Microsoft Office PowerPoint</Application>
  <PresentationFormat>On-screen Show (4:3)</PresentationFormat>
  <Paragraphs>233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Capsules</vt:lpstr>
      <vt:lpstr>Office Theme</vt:lpstr>
      <vt:lpstr>Проф. др Крстивоје Шпијуновић Универзитет у Крагујевцу Учитељски факултет у Ужицу</vt:lpstr>
      <vt:lpstr>РАЗЛОЗИ</vt:lpstr>
      <vt:lpstr>РАЗЛОЗИ</vt:lpstr>
      <vt:lpstr>РАЗЛОЗИ</vt:lpstr>
      <vt:lpstr>КАРАКТЕРИСТИКЕ НАСТАВЕ</vt:lpstr>
      <vt:lpstr>УЛОГЕ НАСТАВНИКА  И СТУДЕНАТА</vt:lpstr>
      <vt:lpstr>ПРОТИВУРЕЧНОСТ</vt:lpstr>
      <vt:lpstr>ОСПОСОБЉЕНОСТ НАСТАВНИКА</vt:lpstr>
      <vt:lpstr>ДРУГИ РАЗЛОЗИ</vt:lpstr>
      <vt:lpstr>1. СТУДИЈСКИ ПЛАНОВИ И ПРОГРАМИ</vt:lpstr>
      <vt:lpstr>2. ИНТЕГРИСАНОСТ</vt:lpstr>
      <vt:lpstr>3. ЦИЉ - САДРЖАЈ</vt:lpstr>
      <vt:lpstr>СТВАРАЛАЧКО МИШЉЕЊЕ</vt:lpstr>
      <vt:lpstr>ЛОГИЧКО МИШЉЕЊЕ</vt:lpstr>
      <vt:lpstr>ТАКСОНОМИЈЕ</vt:lpstr>
      <vt:lpstr>4. ПОЛОЖАЈ НАСТАВНИКА И СТУДЕНАТА</vt:lpstr>
      <vt:lpstr>КОГНИТИВИСТИЧКЕ ТЕОРИЈЕ</vt:lpstr>
      <vt:lpstr>КОНСТРУКТИВИСТИЧКЕ ТЕОРИЈЕ</vt:lpstr>
      <vt:lpstr>КРИТИЧКА ПЕДАГОГИЈА</vt:lpstr>
      <vt:lpstr>ХУМАНИСТИЧКА ПЕДАГОГИЈА</vt:lpstr>
      <vt:lpstr>ИНДИВИДУАЛНА ПЕДАГОГИЈА</vt:lpstr>
      <vt:lpstr>РЕФОРМНА ПЕДАГОГИЈА</vt:lpstr>
      <vt:lpstr>ТЕОРИЈА КУРИКУЛУМА</vt:lpstr>
      <vt:lpstr>ЗАЈЕДНИЧКА КАРАКТЕРИСТИКА</vt:lpstr>
      <vt:lpstr>Slide 25</vt:lpstr>
      <vt:lpstr>5. ТЕХНОЛОГИЈА</vt:lpstr>
      <vt:lpstr>КИБЕРНЕТИКА И НАСТАВА</vt:lpstr>
      <vt:lpstr>6. МЕТОДИЧКА ИСТРАЖИВАЊА</vt:lpstr>
      <vt:lpstr>7. ОЦЕЊИВАЊЕ</vt:lpstr>
      <vt:lpstr> ОЦЕЊИВАЊЕ</vt:lpstr>
      <vt:lpstr>ОЦЕЊИВАЊЕ</vt:lpstr>
      <vt:lpstr>ОЦЕЊИВАЊЕ</vt:lpstr>
      <vt:lpstr>ОЦЕЊИВАЊЕ</vt:lpstr>
      <vt:lpstr>ОЦЕЊИВАЊЕ</vt:lpstr>
      <vt:lpstr>ОЦЕЊИВАЊЕ</vt:lpstr>
      <vt:lpstr>ОЦЕЊИВАЊЕ</vt:lpstr>
      <vt:lpstr>ОЦЕЊИВАЊЕ</vt:lpstr>
      <vt:lpstr>ОЦЕЊИВАЊЕ</vt:lpstr>
      <vt:lpstr>ОЦЕЊИВАЊЕ - радионица </vt:lpstr>
      <vt:lpstr>ОЦЕЊИВАЊЕ</vt:lpstr>
      <vt:lpstr>ОЦЕЊИВАЊЕ</vt:lpstr>
      <vt:lpstr>ОЦЕЊИВАЊЕ</vt:lpstr>
      <vt:lpstr>ОЦЕЊИВАЊЕ</vt:lpstr>
      <vt:lpstr>ОЦЕЊИВАЊЕ</vt:lpstr>
      <vt:lpstr>ОЦЕЊИВАЊЕ</vt:lpstr>
      <vt:lpstr>ОЦЕЊИВАЊЕ</vt:lpstr>
      <vt:lpstr>АНАЛИЗА УЧЕНИЧКИХ РАДОВА</vt:lpstr>
      <vt:lpstr>Оцењивање</vt:lpstr>
      <vt:lpstr>БАРОМЕТАР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Проф. др Крстивоје Шпијуновић Учитељски факултет у Ужицу</dc:title>
  <dc:creator>Windows User</dc:creator>
  <cp:lastModifiedBy>Windows User</cp:lastModifiedBy>
  <cp:revision>60</cp:revision>
  <dcterms:created xsi:type="dcterms:W3CDTF">2014-08-28T07:17:19Z</dcterms:created>
  <dcterms:modified xsi:type="dcterms:W3CDTF">2015-06-22T17:02:15Z</dcterms:modified>
</cp:coreProperties>
</file>